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9.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0.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1.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187" r:id="rId2"/>
    <p:sldMasterId id="2147484530" r:id="rId3"/>
    <p:sldMasterId id="2147484215" r:id="rId4"/>
    <p:sldMasterId id="2147484243" r:id="rId5"/>
    <p:sldMasterId id="2147484349" r:id="rId6"/>
    <p:sldMasterId id="2147484404" r:id="rId7"/>
    <p:sldMasterId id="2147484424" r:id="rId8"/>
    <p:sldMasterId id="2147484443" r:id="rId9"/>
    <p:sldMasterId id="2147484462" r:id="rId10"/>
    <p:sldMasterId id="2147484481" r:id="rId11"/>
    <p:sldMasterId id="2147484500" r:id="rId12"/>
  </p:sldMasterIdLst>
  <p:notesMasterIdLst>
    <p:notesMasterId r:id="rId61"/>
  </p:notesMasterIdLst>
  <p:handoutMasterIdLst>
    <p:handoutMasterId r:id="rId62"/>
  </p:handoutMasterIdLst>
  <p:sldIdLst>
    <p:sldId id="495" r:id="rId13"/>
    <p:sldId id="556" r:id="rId14"/>
    <p:sldId id="497" r:id="rId15"/>
    <p:sldId id="498" r:id="rId16"/>
    <p:sldId id="499" r:id="rId17"/>
    <p:sldId id="500" r:id="rId18"/>
    <p:sldId id="501" r:id="rId19"/>
    <p:sldId id="502" r:id="rId20"/>
    <p:sldId id="510" r:id="rId21"/>
    <p:sldId id="503" r:id="rId22"/>
    <p:sldId id="504" r:id="rId23"/>
    <p:sldId id="505" r:id="rId24"/>
    <p:sldId id="506" r:id="rId25"/>
    <p:sldId id="507" r:id="rId26"/>
    <p:sldId id="508" r:id="rId27"/>
    <p:sldId id="509" r:id="rId28"/>
    <p:sldId id="529" r:id="rId29"/>
    <p:sldId id="511" r:id="rId30"/>
    <p:sldId id="512" r:id="rId31"/>
    <p:sldId id="513" r:id="rId32"/>
    <p:sldId id="514" r:id="rId33"/>
    <p:sldId id="515" r:id="rId34"/>
    <p:sldId id="516" r:id="rId35"/>
    <p:sldId id="517" r:id="rId36"/>
    <p:sldId id="530" r:id="rId37"/>
    <p:sldId id="550" r:id="rId38"/>
    <p:sldId id="518" r:id="rId39"/>
    <p:sldId id="549" r:id="rId40"/>
    <p:sldId id="531" r:id="rId41"/>
    <p:sldId id="552" r:id="rId42"/>
    <p:sldId id="524" r:id="rId43"/>
    <p:sldId id="551" r:id="rId44"/>
    <p:sldId id="547" r:id="rId45"/>
    <p:sldId id="559" r:id="rId46"/>
    <p:sldId id="560" r:id="rId47"/>
    <p:sldId id="561" r:id="rId48"/>
    <p:sldId id="562" r:id="rId49"/>
    <p:sldId id="563" r:id="rId50"/>
    <p:sldId id="564" r:id="rId51"/>
    <p:sldId id="565" r:id="rId52"/>
    <p:sldId id="566" r:id="rId53"/>
    <p:sldId id="567" r:id="rId54"/>
    <p:sldId id="568" r:id="rId55"/>
    <p:sldId id="532" r:id="rId56"/>
    <p:sldId id="519" r:id="rId57"/>
    <p:sldId id="520" r:id="rId58"/>
    <p:sldId id="521" r:id="rId59"/>
    <p:sldId id="522"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FD01A80-FD35-42B5-BA22-A2CFCEE80157}">
          <p14:sldIdLst>
            <p14:sldId id="495"/>
            <p14:sldId id="556"/>
            <p14:sldId id="497"/>
            <p14:sldId id="498"/>
            <p14:sldId id="499"/>
            <p14:sldId id="500"/>
            <p14:sldId id="501"/>
            <p14:sldId id="502"/>
            <p14:sldId id="510"/>
            <p14:sldId id="503"/>
            <p14:sldId id="504"/>
            <p14:sldId id="505"/>
            <p14:sldId id="506"/>
            <p14:sldId id="507"/>
            <p14:sldId id="508"/>
            <p14:sldId id="509"/>
            <p14:sldId id="529"/>
            <p14:sldId id="511"/>
            <p14:sldId id="512"/>
            <p14:sldId id="513"/>
            <p14:sldId id="514"/>
            <p14:sldId id="515"/>
            <p14:sldId id="516"/>
            <p14:sldId id="517"/>
            <p14:sldId id="530"/>
            <p14:sldId id="550"/>
            <p14:sldId id="518"/>
            <p14:sldId id="549"/>
            <p14:sldId id="531"/>
            <p14:sldId id="552"/>
            <p14:sldId id="524"/>
            <p14:sldId id="551"/>
            <p14:sldId id="547"/>
            <p14:sldId id="559"/>
            <p14:sldId id="560"/>
            <p14:sldId id="561"/>
            <p14:sldId id="562"/>
            <p14:sldId id="563"/>
            <p14:sldId id="564"/>
            <p14:sldId id="565"/>
            <p14:sldId id="566"/>
            <p14:sldId id="567"/>
            <p14:sldId id="568"/>
            <p14:sldId id="532"/>
            <p14:sldId id="519"/>
            <p14:sldId id="520"/>
            <p14:sldId id="521"/>
            <p14:sldId id="5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63BDFF"/>
    <a:srgbClr val="021939"/>
    <a:srgbClr val="3999C6"/>
    <a:srgbClr val="FFFFFF"/>
    <a:srgbClr val="A7A7A7"/>
    <a:srgbClr val="000000"/>
    <a:srgbClr val="008272"/>
    <a:srgbClr val="BA141A"/>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7907" autoAdjust="0"/>
  </p:normalViewPr>
  <p:slideViewPr>
    <p:cSldViewPr snapToGrid="0">
      <p:cViewPr varScale="1">
        <p:scale>
          <a:sx n="29" d="100"/>
          <a:sy n="29" d="100"/>
        </p:scale>
        <p:origin x="1544" y="36"/>
      </p:cViewPr>
      <p:guideLst/>
    </p:cSldViewPr>
  </p:slideViewPr>
  <p:outlineViewPr>
    <p:cViewPr>
      <p:scale>
        <a:sx n="33" d="100"/>
        <a:sy n="33" d="100"/>
      </p:scale>
      <p:origin x="0" y="-7164"/>
    </p:cViewPr>
  </p:outlineViewPr>
  <p:notesTextViewPr>
    <p:cViewPr>
      <p:scale>
        <a:sx n="3" d="2"/>
        <a:sy n="3" d="2"/>
      </p:scale>
      <p:origin x="0" y="0"/>
    </p:cViewPr>
  </p:notesTextViewPr>
  <p:sorterViewPr>
    <p:cViewPr varScale="1">
      <p:scale>
        <a:sx n="1" d="1"/>
        <a:sy n="1" d="1"/>
      </p:scale>
      <p:origin x="0" y="-1517"/>
    </p:cViewPr>
  </p:sorterViewPr>
  <p:notesViewPr>
    <p:cSldViewPr snapToGrid="0"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11-Oct-16 8:46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11-Oct-16 8:46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5514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1E1D8D-1204-4C11-9A99-DC3CBA832A7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07750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10982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605207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372524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759190"/>
            <a:ext cx="5986526" cy="358930"/>
          </a:xfrm>
          <a:prstGeom prst="rect">
            <a:avLst/>
          </a:prstGeom>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927775" y="0"/>
            <a:ext cx="3004820" cy="461010"/>
          </a:xfrm>
          <a:prstGeom prst="rect">
            <a:avLst/>
          </a:prstGeom>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658282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31CE3-B2D1-4742-A673-59FD9133021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52364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53448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214619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53793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599800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352701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8189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984084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97863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07940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264355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611965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986995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3010305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11-Oct-16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923134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59346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7307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454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0CDAB-E170-47AB-9E88-E22CD26CBC5B}"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417014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200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1562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18845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421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79089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2193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08617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8744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7290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3765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1930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8893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11-Oct-16 8:46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8091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256573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921850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778838">
              <a:spcBef>
                <a:spcPts val="682"/>
              </a:spcBef>
              <a:buSzPct val="90000"/>
              <a:buNone/>
              <a:tabLst>
                <a:tab pos="536826" algn="l"/>
              </a:tabLst>
              <a:defRPr/>
            </a:pPr>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20326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977409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53975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95413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11-Oct-16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8605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9741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11-Oct-16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294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endParaRPr lang="en-US" dirty="0"/>
          </a:p>
        </p:txBody>
      </p:sp>
      <p:sp>
        <p:nvSpPr>
          <p:cNvPr id="4" name="Slide Number Placeholder 3"/>
          <p:cNvSpPr>
            <a:spLocks noGrp="1"/>
          </p:cNvSpPr>
          <p:nvPr>
            <p:ph type="sldNum" sz="quarter" idx="10"/>
          </p:nvPr>
        </p:nvSpPr>
        <p:spPr/>
        <p:txBody>
          <a:bodyPr/>
          <a:lstStyle/>
          <a:p>
            <a:fld id="{05977271-ECE5-4812-A79D-0C8F6032CADD}"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52777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8667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698108375"/>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5972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48527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060745"/>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theme" Target="../theme/theme1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theme" Target="../theme/theme1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theme" Target="../theme/theme12.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theme" Target="../theme/theme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theme" Target="../theme/theme7.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theme" Target="../theme/theme8.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9.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559" r:id="rId27"/>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550"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519" r:id="rId21"/>
    <p:sldLayoutId id="2147484553" r:id="rId22"/>
    <p:sldLayoutId id="2147484554" r:id="rId23"/>
    <p:sldLayoutId id="2147484555" r:id="rId2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25.emf"/><Relationship Id="rId7"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128.xml"/><Relationship Id="rId6" Type="http://schemas.openxmlformats.org/officeDocument/2006/relationships/image" Target="../media/image128.emf"/><Relationship Id="rId5" Type="http://schemas.openxmlformats.org/officeDocument/2006/relationships/image" Target="../media/image127.emf"/><Relationship Id="rId4" Type="http://schemas.openxmlformats.org/officeDocument/2006/relationships/image" Target="../media/image1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128.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xml"/><Relationship Id="rId1" Type="http://schemas.openxmlformats.org/officeDocument/2006/relationships/slideLayout" Target="../slideLayouts/slideLayout128.xml"/><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3.xml"/><Relationship Id="rId7" Type="http://schemas.openxmlformats.org/officeDocument/2006/relationships/slideLayout" Target="../slideLayouts/slideLayout12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9.xml"/><Relationship Id="rId7" Type="http://schemas.openxmlformats.org/officeDocument/2006/relationships/slideLayout" Target="../slideLayouts/slideLayout12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5.xml"/><Relationship Id="rId7" Type="http://schemas.openxmlformats.org/officeDocument/2006/relationships/slideLayout" Target="../slideLayouts/slideLayout128.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21.xml"/><Relationship Id="rId7" Type="http://schemas.openxmlformats.org/officeDocument/2006/relationships/slideLayout" Target="../slideLayouts/slideLayout128.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1.png"/><Relationship Id="rId3" Type="http://schemas.openxmlformats.org/officeDocument/2006/relationships/tags" Target="../tags/tag27.xml"/><Relationship Id="rId7" Type="http://schemas.openxmlformats.org/officeDocument/2006/relationships/slideLayout" Target="../slideLayouts/slideLayout128.xml"/><Relationship Id="rId12" Type="http://schemas.openxmlformats.org/officeDocument/2006/relationships/image" Target="../media/image14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39.png"/><Relationship Id="rId5" Type="http://schemas.openxmlformats.org/officeDocument/2006/relationships/tags" Target="../tags/tag29.xml"/><Relationship Id="rId10" Type="http://schemas.openxmlformats.org/officeDocument/2006/relationships/image" Target="../media/image138.png"/><Relationship Id="rId4" Type="http://schemas.openxmlformats.org/officeDocument/2006/relationships/tags" Target="../tags/tag28.xml"/><Relationship Id="rId9" Type="http://schemas.openxmlformats.org/officeDocument/2006/relationships/image" Target="../media/image137.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140.png"/><Relationship Id="rId3" Type="http://schemas.openxmlformats.org/officeDocument/2006/relationships/tags" Target="../tags/tag33.xml"/><Relationship Id="rId7" Type="http://schemas.openxmlformats.org/officeDocument/2006/relationships/slideLayout" Target="../slideLayouts/slideLayout128.xml"/><Relationship Id="rId12" Type="http://schemas.openxmlformats.org/officeDocument/2006/relationships/image" Target="../media/image14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39.png"/><Relationship Id="rId5" Type="http://schemas.openxmlformats.org/officeDocument/2006/relationships/tags" Target="../tags/tag35.xml"/><Relationship Id="rId10" Type="http://schemas.openxmlformats.org/officeDocument/2006/relationships/image" Target="../media/image138.png"/><Relationship Id="rId4" Type="http://schemas.openxmlformats.org/officeDocument/2006/relationships/tags" Target="../tags/tag34.xml"/><Relationship Id="rId9" Type="http://schemas.openxmlformats.org/officeDocument/2006/relationships/image" Target="../media/image137.png"/><Relationship Id="rId14" Type="http://schemas.openxmlformats.org/officeDocument/2006/relationships/image" Target="../media/image141.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1.xml"/></Relationships>
</file>

<file path=ppt/slides/_rels/slide27.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18" Type="http://schemas.openxmlformats.org/officeDocument/2006/relationships/image" Target="../media/image158.png"/><Relationship Id="rId3" Type="http://schemas.openxmlformats.org/officeDocument/2006/relationships/image" Target="../media/image143.png"/><Relationship Id="rId21" Type="http://schemas.openxmlformats.org/officeDocument/2006/relationships/image" Target="../media/image161.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 Type="http://schemas.openxmlformats.org/officeDocument/2006/relationships/notesSlide" Target="../notesSlides/notesSlide27.xml"/><Relationship Id="rId16" Type="http://schemas.openxmlformats.org/officeDocument/2006/relationships/image" Target="../media/image156.png"/><Relationship Id="rId20" Type="http://schemas.openxmlformats.org/officeDocument/2006/relationships/image" Target="../media/image160.png"/><Relationship Id="rId1" Type="http://schemas.openxmlformats.org/officeDocument/2006/relationships/slideLayout" Target="../slideLayouts/slideLayout12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23" Type="http://schemas.openxmlformats.org/officeDocument/2006/relationships/image" Target="../media/image163.png"/><Relationship Id="rId10" Type="http://schemas.openxmlformats.org/officeDocument/2006/relationships/image" Target="../media/image150.emf"/><Relationship Id="rId19" Type="http://schemas.openxmlformats.org/officeDocument/2006/relationships/image" Target="../media/image159.png"/><Relationship Id="rId4" Type="http://schemas.openxmlformats.org/officeDocument/2006/relationships/image" Target="../media/image144.png"/><Relationship Id="rId9" Type="http://schemas.openxmlformats.org/officeDocument/2006/relationships/image" Target="../media/image149.emf"/><Relationship Id="rId14" Type="http://schemas.openxmlformats.org/officeDocument/2006/relationships/image" Target="../media/image154.emf"/><Relationship Id="rId22" Type="http://schemas.openxmlformats.org/officeDocument/2006/relationships/image" Target="../media/image162.png"/></Relationships>
</file>

<file path=ppt/slides/_rels/slide2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0.emf"/><Relationship Id="rId7"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121.xml"/><Relationship Id="rId6" Type="http://schemas.openxmlformats.org/officeDocument/2006/relationships/image" Target="../media/image156.png"/><Relationship Id="rId5" Type="http://schemas.openxmlformats.org/officeDocument/2006/relationships/image" Target="../media/image153.emf"/><Relationship Id="rId10" Type="http://schemas.openxmlformats.org/officeDocument/2006/relationships/image" Target="../media/image163.png"/><Relationship Id="rId4" Type="http://schemas.openxmlformats.org/officeDocument/2006/relationships/image" Target="../media/image152.png"/><Relationship Id="rId9" Type="http://schemas.openxmlformats.org/officeDocument/2006/relationships/image" Target="../media/image151.png"/></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2.xml"/></Relationships>
</file>

<file path=ppt/slides/_rels/slide3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0.png"/><Relationship Id="rId18" Type="http://schemas.openxmlformats.org/officeDocument/2006/relationships/image" Target="../media/image175.emf"/><Relationship Id="rId3" Type="http://schemas.openxmlformats.org/officeDocument/2006/relationships/slideLayout" Target="../slideLayouts/slideLayout122.xml"/><Relationship Id="rId7" Type="http://schemas.openxmlformats.org/officeDocument/2006/relationships/image" Target="../media/image165.png"/><Relationship Id="rId12" Type="http://schemas.openxmlformats.org/officeDocument/2006/relationships/image" Target="../media/image142.png"/><Relationship Id="rId17" Type="http://schemas.openxmlformats.org/officeDocument/2006/relationships/image" Target="../media/image174.emf"/><Relationship Id="rId2" Type="http://schemas.openxmlformats.org/officeDocument/2006/relationships/tags" Target="../tags/tag37.xml"/><Relationship Id="rId16" Type="http://schemas.openxmlformats.org/officeDocument/2006/relationships/image" Target="../media/image173.emf"/><Relationship Id="rId1" Type="http://schemas.openxmlformats.org/officeDocument/2006/relationships/vmlDrawing" Target="../drawings/vmlDrawing1.vml"/><Relationship Id="rId6" Type="http://schemas.openxmlformats.org/officeDocument/2006/relationships/image" Target="../media/image164.emf"/><Relationship Id="rId11" Type="http://schemas.openxmlformats.org/officeDocument/2006/relationships/image" Target="../media/image169.png"/><Relationship Id="rId5" Type="http://schemas.openxmlformats.org/officeDocument/2006/relationships/oleObject" Target="../embeddings/oleObject1.bin"/><Relationship Id="rId15" Type="http://schemas.openxmlformats.org/officeDocument/2006/relationships/image" Target="../media/image172.png"/><Relationship Id="rId10" Type="http://schemas.openxmlformats.org/officeDocument/2006/relationships/image" Target="../media/image168.png"/><Relationship Id="rId19" Type="http://schemas.openxmlformats.org/officeDocument/2006/relationships/image" Target="../media/image176.emf"/><Relationship Id="rId4" Type="http://schemas.openxmlformats.org/officeDocument/2006/relationships/notesSlide" Target="../notesSlides/notesSlide31.xml"/><Relationship Id="rId9" Type="http://schemas.openxmlformats.org/officeDocument/2006/relationships/image" Target="../media/image167.png"/><Relationship Id="rId14" Type="http://schemas.openxmlformats.org/officeDocument/2006/relationships/image" Target="../media/image171.png"/></Relationships>
</file>

<file path=ppt/slides/_rels/slide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2.xml"/><Relationship Id="rId1" Type="http://schemas.openxmlformats.org/officeDocument/2006/relationships/slideLayout" Target="../slideLayouts/slideLayout142.xml"/><Relationship Id="rId5" Type="http://schemas.openxmlformats.org/officeDocument/2006/relationships/image" Target="../media/image179.png"/><Relationship Id="rId4" Type="http://schemas.openxmlformats.org/officeDocument/2006/relationships/image" Target="../media/image17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2.xml"/><Relationship Id="rId1" Type="http://schemas.openxmlformats.org/officeDocument/2006/relationships/tags" Target="../tags/tag38.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9.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30.xml"/><Relationship Id="rId5" Type="http://schemas.openxmlformats.org/officeDocument/2006/relationships/image" Target="../media/image182.png"/><Relationship Id="rId4" Type="http://schemas.openxmlformats.org/officeDocument/2006/relationships/image" Target="../media/image18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0.xml"/></Relationships>
</file>

<file path=ppt/slides/_rels/slide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9.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0.xml"/></Relationships>
</file>

<file path=ppt/slides/_rels/slide4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1.xml"/><Relationship Id="rId1" Type="http://schemas.openxmlformats.org/officeDocument/2006/relationships/slideLayout" Target="../slideLayouts/slideLayout130.xml"/></Relationships>
</file>

<file path=ppt/slides/_rels/slide4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2.xml"/><Relationship Id="rId1" Type="http://schemas.openxmlformats.org/officeDocument/2006/relationships/slideLayout" Target="../slideLayouts/slideLayout130.xml"/></Relationships>
</file>

<file path=ppt/slides/_rels/slide4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130.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4.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45.xml"/><Relationship Id="rId1" Type="http://schemas.openxmlformats.org/officeDocument/2006/relationships/slideLayout" Target="../slideLayouts/slideLayout140.xml"/><Relationship Id="rId5" Type="http://schemas.openxmlformats.org/officeDocument/2006/relationships/image" Target="../media/image188.png"/><Relationship Id="rId4" Type="http://schemas.openxmlformats.org/officeDocument/2006/relationships/hyperlink" Target="http://www.microsoft.com/en-us/server-cloud/customer-stories/rockwell-automation.aspx"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news.microsoft.com/features/from-atoms-to-quarks-to-the-cosmos-internet-of-things-helps-lab-explore-the-origins-of-the-universe/" TargetMode="External"/><Relationship Id="rId2" Type="http://schemas.openxmlformats.org/officeDocument/2006/relationships/notesSlide" Target="../notesSlides/notesSlide46.xml"/><Relationship Id="rId1" Type="http://schemas.openxmlformats.org/officeDocument/2006/relationships/slideLayout" Target="../slideLayouts/slideLayout140.xml"/><Relationship Id="rId5" Type="http://schemas.openxmlformats.org/officeDocument/2006/relationships/image" Target="../media/image190.png"/><Relationship Id="rId4" Type="http://schemas.openxmlformats.org/officeDocument/2006/relationships/image" Target="../media/image189.jpeg"/></Relationships>
</file>

<file path=ppt/slides/_rels/slide47.xml.rels><?xml version="1.0" encoding="UTF-8" standalone="yes"?>
<Relationships xmlns="http://schemas.openxmlformats.org/package/2006/relationships"><Relationship Id="rId3" Type="http://schemas.openxmlformats.org/officeDocument/2006/relationships/hyperlink" Target="http://www.candicontrols.com/" TargetMode="External"/><Relationship Id="rId2" Type="http://schemas.openxmlformats.org/officeDocument/2006/relationships/notesSlide" Target="../notesSlides/notesSlide47.xml"/><Relationship Id="rId1" Type="http://schemas.openxmlformats.org/officeDocument/2006/relationships/slideLayout" Target="../slideLayouts/slideLayout140.xml"/><Relationship Id="rId5" Type="http://schemas.openxmlformats.org/officeDocument/2006/relationships/image" Target="../media/image192.tiff"/><Relationship Id="rId4" Type="http://schemas.openxmlformats.org/officeDocument/2006/relationships/image" Target="../media/image191.png"/></Relationships>
</file>

<file path=ppt/slides/_rels/slide48.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48.xml"/><Relationship Id="rId1" Type="http://schemas.openxmlformats.org/officeDocument/2006/relationships/slideLayout" Target="../slideLayouts/slideLayout140.xml"/><Relationship Id="rId5" Type="http://schemas.openxmlformats.org/officeDocument/2006/relationships/hyperlink" Target="http://images.fineartamerica.com/images-medium-large/county-cork-ireland-dairy-cattle-the-irish-image-collection.jpg" TargetMode="External"/><Relationship Id="rId4" Type="http://schemas.openxmlformats.org/officeDocument/2006/relationships/image" Target="../media/image194.jpe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26" Type="http://schemas.openxmlformats.org/officeDocument/2006/relationships/image" Target="../media/image44.png"/><Relationship Id="rId21" Type="http://schemas.openxmlformats.org/officeDocument/2006/relationships/image" Target="../media/image39.jpeg"/><Relationship Id="rId42" Type="http://schemas.openxmlformats.org/officeDocument/2006/relationships/image" Target="../media/image59.jpeg"/><Relationship Id="rId47" Type="http://schemas.openxmlformats.org/officeDocument/2006/relationships/image" Target="../media/image64.jpeg"/><Relationship Id="rId63" Type="http://schemas.openxmlformats.org/officeDocument/2006/relationships/image" Target="../media/image79.png"/><Relationship Id="rId68" Type="http://schemas.openxmlformats.org/officeDocument/2006/relationships/image" Target="../media/image84.jpeg"/><Relationship Id="rId84" Type="http://schemas.openxmlformats.org/officeDocument/2006/relationships/image" Target="../media/image99.png"/><Relationship Id="rId89" Type="http://schemas.openxmlformats.org/officeDocument/2006/relationships/image" Target="../media/image104.png"/><Relationship Id="rId2" Type="http://schemas.openxmlformats.org/officeDocument/2006/relationships/notesSlide" Target="../notesSlides/notesSlide8.xml"/><Relationship Id="rId16" Type="http://schemas.openxmlformats.org/officeDocument/2006/relationships/image" Target="../media/image34.png"/><Relationship Id="rId29" Type="http://schemas.openxmlformats.org/officeDocument/2006/relationships/image" Target="../media/image47.png"/><Relationship Id="rId107" Type="http://schemas.openxmlformats.org/officeDocument/2006/relationships/image" Target="../media/image120.jpeg"/><Relationship Id="rId11" Type="http://schemas.openxmlformats.org/officeDocument/2006/relationships/image" Target="../media/image29.jpeg"/><Relationship Id="rId24" Type="http://schemas.openxmlformats.org/officeDocument/2006/relationships/image" Target="../media/image42.png"/><Relationship Id="rId32" Type="http://schemas.openxmlformats.org/officeDocument/2006/relationships/image" Target="../media/image50.jpe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jpeg"/><Relationship Id="rId53" Type="http://schemas.openxmlformats.org/officeDocument/2006/relationships/image" Target="../media/image70.jpeg"/><Relationship Id="rId58" Type="http://schemas.openxmlformats.org/officeDocument/2006/relationships/image" Target="../media/image74.png"/><Relationship Id="rId66" Type="http://schemas.openxmlformats.org/officeDocument/2006/relationships/image" Target="../media/image82.png"/><Relationship Id="rId74" Type="http://schemas.openxmlformats.org/officeDocument/2006/relationships/image" Target="../media/image90.jpeg"/><Relationship Id="rId79" Type="http://schemas.openxmlformats.org/officeDocument/2006/relationships/image" Target="../media/image94.png"/><Relationship Id="rId87" Type="http://schemas.openxmlformats.org/officeDocument/2006/relationships/image" Target="../media/image102.png"/><Relationship Id="rId102" Type="http://schemas.openxmlformats.org/officeDocument/2006/relationships/image" Target="../media/image115.png"/><Relationship Id="rId110" Type="http://schemas.openxmlformats.org/officeDocument/2006/relationships/image" Target="../media/image123.jpeg"/><Relationship Id="rId5" Type="http://schemas.openxmlformats.org/officeDocument/2006/relationships/image" Target="../media/image23.jpeg"/><Relationship Id="rId61" Type="http://schemas.openxmlformats.org/officeDocument/2006/relationships/image" Target="../media/image77.png"/><Relationship Id="rId82" Type="http://schemas.openxmlformats.org/officeDocument/2006/relationships/image" Target="../media/image97.jpeg"/><Relationship Id="rId90" Type="http://schemas.openxmlformats.org/officeDocument/2006/relationships/image" Target="../media/image105.png"/><Relationship Id="rId95" Type="http://schemas.openxmlformats.org/officeDocument/2006/relationships/image" Target="../media/image109.jpeg"/><Relationship Id="rId19" Type="http://schemas.openxmlformats.org/officeDocument/2006/relationships/image" Target="../media/image37.jpeg"/><Relationship Id="rId14" Type="http://schemas.openxmlformats.org/officeDocument/2006/relationships/image" Target="../media/image32.png"/><Relationship Id="rId22" Type="http://schemas.openxmlformats.org/officeDocument/2006/relationships/image" Target="../media/image40.jpeg"/><Relationship Id="rId27" Type="http://schemas.openxmlformats.org/officeDocument/2006/relationships/image" Target="../media/image45.png"/><Relationship Id="rId30" Type="http://schemas.openxmlformats.org/officeDocument/2006/relationships/image" Target="../media/image48.jpe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56" Type="http://schemas.openxmlformats.org/officeDocument/2006/relationships/image" Target="../media/image73.png"/><Relationship Id="rId64" Type="http://schemas.openxmlformats.org/officeDocument/2006/relationships/image" Target="../media/image80.png"/><Relationship Id="rId69" Type="http://schemas.openxmlformats.org/officeDocument/2006/relationships/image" Target="../media/image85.png"/><Relationship Id="rId77" Type="http://schemas.openxmlformats.org/officeDocument/2006/relationships/image" Target="../media/image93.png"/><Relationship Id="rId100" Type="http://schemas.openxmlformats.org/officeDocument/2006/relationships/image" Target="../media/image113.jpeg"/><Relationship Id="rId105" Type="http://schemas.openxmlformats.org/officeDocument/2006/relationships/image" Target="../media/image118.jpeg"/><Relationship Id="rId8" Type="http://schemas.openxmlformats.org/officeDocument/2006/relationships/image" Target="../media/image26.png"/><Relationship Id="rId51" Type="http://schemas.openxmlformats.org/officeDocument/2006/relationships/image" Target="../media/image68.jpeg"/><Relationship Id="rId72" Type="http://schemas.openxmlformats.org/officeDocument/2006/relationships/image" Target="../media/image88.png"/><Relationship Id="rId80" Type="http://schemas.openxmlformats.org/officeDocument/2006/relationships/image" Target="../media/image95.png"/><Relationship Id="rId85" Type="http://schemas.openxmlformats.org/officeDocument/2006/relationships/image" Target="../media/image100.jpeg"/><Relationship Id="rId93" Type="http://schemas.microsoft.com/office/2007/relationships/hdphoto" Target="../media/hdphoto6.wdp"/><Relationship Id="rId98" Type="http://schemas.openxmlformats.org/officeDocument/2006/relationships/image" Target="../media/image112.png"/><Relationship Id="rId3" Type="http://schemas.openxmlformats.org/officeDocument/2006/relationships/image" Target="../media/image21.jpeg"/><Relationship Id="rId12" Type="http://schemas.openxmlformats.org/officeDocument/2006/relationships/image" Target="../media/image30.jpeg"/><Relationship Id="rId17" Type="http://schemas.openxmlformats.org/officeDocument/2006/relationships/image" Target="../media/image35.jpe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5.png"/><Relationship Id="rId46" Type="http://schemas.openxmlformats.org/officeDocument/2006/relationships/image" Target="../media/image63.png"/><Relationship Id="rId59" Type="http://schemas.openxmlformats.org/officeDocument/2006/relationships/image" Target="../media/image75.png"/><Relationship Id="rId67" Type="http://schemas.openxmlformats.org/officeDocument/2006/relationships/image" Target="../media/image83.jpeg"/><Relationship Id="rId103" Type="http://schemas.openxmlformats.org/officeDocument/2006/relationships/image" Target="../media/image116.jpeg"/><Relationship Id="rId108" Type="http://schemas.openxmlformats.org/officeDocument/2006/relationships/image" Target="../media/image121.jpeg"/><Relationship Id="rId20" Type="http://schemas.openxmlformats.org/officeDocument/2006/relationships/image" Target="../media/image38.jpeg"/><Relationship Id="rId41" Type="http://schemas.openxmlformats.org/officeDocument/2006/relationships/image" Target="../media/image58.png"/><Relationship Id="rId54" Type="http://schemas.openxmlformats.org/officeDocument/2006/relationships/image" Target="../media/image71.jpeg"/><Relationship Id="rId62" Type="http://schemas.openxmlformats.org/officeDocument/2006/relationships/image" Target="../media/image78.png"/><Relationship Id="rId70" Type="http://schemas.openxmlformats.org/officeDocument/2006/relationships/image" Target="../media/image86.jpeg"/><Relationship Id="rId75" Type="http://schemas.openxmlformats.org/officeDocument/2006/relationships/image" Target="../media/image91.png"/><Relationship Id="rId83" Type="http://schemas.openxmlformats.org/officeDocument/2006/relationships/image" Target="../media/image98.png"/><Relationship Id="rId88" Type="http://schemas.openxmlformats.org/officeDocument/2006/relationships/image" Target="../media/image103.jpeg"/><Relationship Id="rId91" Type="http://schemas.openxmlformats.org/officeDocument/2006/relationships/image" Target="../media/image106.png"/><Relationship Id="rId96" Type="http://schemas.openxmlformats.org/officeDocument/2006/relationships/image" Target="../media/image110.png"/><Relationship Id="rId1" Type="http://schemas.openxmlformats.org/officeDocument/2006/relationships/slideLayout" Target="../slideLayouts/slideLayout128.xml"/><Relationship Id="rId6" Type="http://schemas.openxmlformats.org/officeDocument/2006/relationships/image" Target="../media/image24.jpeg"/><Relationship Id="rId15" Type="http://schemas.openxmlformats.org/officeDocument/2006/relationships/image" Target="../media/image33.jpeg"/><Relationship Id="rId23" Type="http://schemas.openxmlformats.org/officeDocument/2006/relationships/image" Target="../media/image41.png"/><Relationship Id="rId28" Type="http://schemas.openxmlformats.org/officeDocument/2006/relationships/image" Target="../media/image46.jpeg"/><Relationship Id="rId36" Type="http://schemas.openxmlformats.org/officeDocument/2006/relationships/image" Target="../media/image53.png"/><Relationship Id="rId49" Type="http://schemas.openxmlformats.org/officeDocument/2006/relationships/image" Target="../media/image66.png"/><Relationship Id="rId57" Type="http://schemas.microsoft.com/office/2007/relationships/hdphoto" Target="../media/hdphoto4.wdp"/><Relationship Id="rId106" Type="http://schemas.openxmlformats.org/officeDocument/2006/relationships/image" Target="../media/image119.jpeg"/><Relationship Id="rId10" Type="http://schemas.openxmlformats.org/officeDocument/2006/relationships/image" Target="../media/image28.png"/><Relationship Id="rId31" Type="http://schemas.openxmlformats.org/officeDocument/2006/relationships/image" Target="../media/image49.jpeg"/><Relationship Id="rId44" Type="http://schemas.openxmlformats.org/officeDocument/2006/relationships/image" Target="../media/image61.jpeg"/><Relationship Id="rId52" Type="http://schemas.openxmlformats.org/officeDocument/2006/relationships/image" Target="../media/image69.png"/><Relationship Id="rId60" Type="http://schemas.openxmlformats.org/officeDocument/2006/relationships/image" Target="../media/image76.jpeg"/><Relationship Id="rId65" Type="http://schemas.openxmlformats.org/officeDocument/2006/relationships/image" Target="../media/image81.jpeg"/><Relationship Id="rId73" Type="http://schemas.openxmlformats.org/officeDocument/2006/relationships/image" Target="../media/image89.png"/><Relationship Id="rId78" Type="http://schemas.microsoft.com/office/2007/relationships/hdphoto" Target="../media/hdphoto5.wdp"/><Relationship Id="rId81" Type="http://schemas.openxmlformats.org/officeDocument/2006/relationships/image" Target="../media/image96.jpeg"/><Relationship Id="rId86" Type="http://schemas.openxmlformats.org/officeDocument/2006/relationships/image" Target="../media/image101.jpeg"/><Relationship Id="rId94" Type="http://schemas.openxmlformats.org/officeDocument/2006/relationships/image" Target="../media/image108.jpeg"/><Relationship Id="rId99" Type="http://schemas.microsoft.com/office/2007/relationships/hdphoto" Target="../media/hdphoto7.wdp"/><Relationship Id="rId101" Type="http://schemas.openxmlformats.org/officeDocument/2006/relationships/image" Target="../media/image114.png"/><Relationship Id="rId4" Type="http://schemas.openxmlformats.org/officeDocument/2006/relationships/image" Target="../media/image22.jpeg"/><Relationship Id="rId9" Type="http://schemas.openxmlformats.org/officeDocument/2006/relationships/image" Target="../media/image27.png"/><Relationship Id="rId13" Type="http://schemas.openxmlformats.org/officeDocument/2006/relationships/image" Target="../media/image31.jpeg"/><Relationship Id="rId18" Type="http://schemas.openxmlformats.org/officeDocument/2006/relationships/image" Target="../media/image36.jpeg"/><Relationship Id="rId39" Type="http://schemas.openxmlformats.org/officeDocument/2006/relationships/image" Target="../media/image56.jpeg"/><Relationship Id="rId109" Type="http://schemas.openxmlformats.org/officeDocument/2006/relationships/image" Target="../media/image122.jpeg"/><Relationship Id="rId34" Type="http://schemas.microsoft.com/office/2007/relationships/hdphoto" Target="../media/hdphoto3.wdp"/><Relationship Id="rId50" Type="http://schemas.openxmlformats.org/officeDocument/2006/relationships/image" Target="../media/image67.png"/><Relationship Id="rId55" Type="http://schemas.openxmlformats.org/officeDocument/2006/relationships/image" Target="../media/image72.jpeg"/><Relationship Id="rId76" Type="http://schemas.openxmlformats.org/officeDocument/2006/relationships/image" Target="../media/image92.jpeg"/><Relationship Id="rId97" Type="http://schemas.openxmlformats.org/officeDocument/2006/relationships/image" Target="../media/image111.jpeg"/><Relationship Id="rId104" Type="http://schemas.openxmlformats.org/officeDocument/2006/relationships/image" Target="../media/image117.png"/><Relationship Id="rId7" Type="http://schemas.openxmlformats.org/officeDocument/2006/relationships/image" Target="../media/image25.jpeg"/><Relationship Id="rId71" Type="http://schemas.openxmlformats.org/officeDocument/2006/relationships/image" Target="../media/image87.jpeg"/><Relationship Id="rId92"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9.xml"/><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title"/>
          </p:nvPr>
        </p:nvSpPr>
        <p:spPr>
          <a:xfrm>
            <a:off x="274702" y="2125677"/>
            <a:ext cx="7418869" cy="1828800"/>
          </a:xfrm>
        </p:spPr>
        <p:txBody>
          <a:bodyPr/>
          <a:lstStyle/>
          <a:p>
            <a:r>
              <a:rPr lang="en-US" dirty="0" err="1"/>
              <a:t>IoT</a:t>
            </a:r>
            <a:r>
              <a:rPr lang="en-US" dirty="0"/>
              <a:t> Tech Training – Module One</a:t>
            </a:r>
          </a:p>
        </p:txBody>
      </p:sp>
      <p:pic>
        <p:nvPicPr>
          <p:cNvPr id="6" name="Picture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459850" y="479425"/>
            <a:ext cx="1149876" cy="245251"/>
          </a:xfrm>
          <a:prstGeom prst="rect">
            <a:avLst/>
          </a:prstGeom>
        </p:spPr>
      </p:pic>
      <p:pic>
        <p:nvPicPr>
          <p:cNvPr id="8" name="Picture 7" descr="C:\Users\petern\AppData\Local\Temp\vmware-petern\VMwareDnD\8013908a\PPE_Logo_RGB_bootcamp_600x1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12"/>
          </p:nvPr>
        </p:nvSpPr>
        <p:spPr>
          <a:xfrm>
            <a:off x="276540" y="3954457"/>
            <a:ext cx="8257860" cy="1018969"/>
          </a:xfrm>
        </p:spPr>
        <p:txBody>
          <a:bodyPr/>
          <a:lstStyle/>
          <a:p>
            <a:r>
              <a:rPr lang="en-US" dirty="0"/>
              <a:t>Speaker details here</a:t>
            </a:r>
          </a:p>
        </p:txBody>
      </p:sp>
    </p:spTree>
    <p:extLst>
      <p:ext uri="{BB962C8B-B14F-4D97-AF65-F5344CB8AC3E}">
        <p14:creationId xmlns:p14="http://schemas.microsoft.com/office/powerpoint/2010/main" val="29271301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054" y="2626053"/>
            <a:ext cx="3286607" cy="2282987"/>
          </a:xfrm>
          <a:prstGeom prst="rect">
            <a:avLst/>
          </a:prstGeom>
        </p:spPr>
      </p:pic>
      <p:sp>
        <p:nvSpPr>
          <p:cNvPr id="13" name="TextBox 12"/>
          <p:cNvSpPr txBox="1"/>
          <p:nvPr/>
        </p:nvSpPr>
        <p:spPr>
          <a:xfrm>
            <a:off x="10229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1970</a:t>
            </a:r>
          </a:p>
        </p:txBody>
      </p:sp>
      <p:sp>
        <p:nvSpPr>
          <p:cNvPr id="14" name="TextBox 13"/>
          <p:cNvSpPr txBox="1"/>
          <p:nvPr/>
        </p:nvSpPr>
        <p:spPr>
          <a:xfrm>
            <a:off x="89438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1980</a:t>
            </a:r>
          </a:p>
        </p:txBody>
      </p:sp>
      <p:sp>
        <p:nvSpPr>
          <p:cNvPr id="15" name="TextBox 14"/>
          <p:cNvSpPr txBox="1"/>
          <p:nvPr/>
        </p:nvSpPr>
        <p:spPr>
          <a:xfrm>
            <a:off x="168647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1990</a:t>
            </a:r>
          </a:p>
        </p:txBody>
      </p:sp>
      <p:sp>
        <p:nvSpPr>
          <p:cNvPr id="16" name="TextBox 15"/>
          <p:cNvSpPr txBox="1"/>
          <p:nvPr/>
        </p:nvSpPr>
        <p:spPr>
          <a:xfrm>
            <a:off x="247856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2000</a:t>
            </a:r>
          </a:p>
        </p:txBody>
      </p:sp>
      <p:sp>
        <p:nvSpPr>
          <p:cNvPr id="17" name="TextBox 16"/>
          <p:cNvSpPr txBox="1"/>
          <p:nvPr/>
        </p:nvSpPr>
        <p:spPr>
          <a:xfrm>
            <a:off x="3270659"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18" name="TextBox 17"/>
          <p:cNvSpPr txBox="1"/>
          <p:nvPr/>
        </p:nvSpPr>
        <p:spPr>
          <a:xfrm>
            <a:off x="3531852" y="2760660"/>
            <a:ext cx="808171"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10,000,000,000</a:t>
            </a:r>
          </a:p>
        </p:txBody>
      </p:sp>
      <p:sp>
        <p:nvSpPr>
          <p:cNvPr id="19" name="TextBox 18"/>
          <p:cNvSpPr txBox="1"/>
          <p:nvPr/>
        </p:nvSpPr>
        <p:spPr>
          <a:xfrm>
            <a:off x="3531852" y="3017404"/>
            <a:ext cx="741336"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a:t>
            </a:r>
          </a:p>
        </p:txBody>
      </p:sp>
      <p:sp>
        <p:nvSpPr>
          <p:cNvPr id="20" name="TextBox 19"/>
          <p:cNvSpPr txBox="1"/>
          <p:nvPr/>
        </p:nvSpPr>
        <p:spPr>
          <a:xfrm>
            <a:off x="3531852" y="3297569"/>
            <a:ext cx="65017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a:t>
            </a:r>
          </a:p>
        </p:txBody>
      </p:sp>
      <p:sp>
        <p:nvSpPr>
          <p:cNvPr id="21" name="TextBox 20"/>
          <p:cNvSpPr txBox="1"/>
          <p:nvPr/>
        </p:nvSpPr>
        <p:spPr>
          <a:xfrm>
            <a:off x="3532605" y="3579763"/>
            <a:ext cx="583337"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a:t>
            </a:r>
          </a:p>
        </p:txBody>
      </p:sp>
      <p:sp>
        <p:nvSpPr>
          <p:cNvPr id="22" name="TextBox 21"/>
          <p:cNvSpPr txBox="1"/>
          <p:nvPr/>
        </p:nvSpPr>
        <p:spPr>
          <a:xfrm>
            <a:off x="3531852" y="3860549"/>
            <a:ext cx="51650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a:t>
            </a:r>
          </a:p>
        </p:txBody>
      </p:sp>
      <p:sp>
        <p:nvSpPr>
          <p:cNvPr id="23" name="TextBox 22"/>
          <p:cNvSpPr txBox="1"/>
          <p:nvPr/>
        </p:nvSpPr>
        <p:spPr>
          <a:xfrm>
            <a:off x="3531180" y="4139808"/>
            <a:ext cx="42533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a:t>
            </a:r>
          </a:p>
        </p:txBody>
      </p:sp>
      <p:sp>
        <p:nvSpPr>
          <p:cNvPr id="24" name="TextBox 23"/>
          <p:cNvSpPr txBox="1"/>
          <p:nvPr/>
        </p:nvSpPr>
        <p:spPr>
          <a:xfrm>
            <a:off x="3531180" y="4416440"/>
            <a:ext cx="358504"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a:t>
            </a:r>
          </a:p>
        </p:txBody>
      </p:sp>
      <p:sp>
        <p:nvSpPr>
          <p:cNvPr id="25" name="TextBox 24"/>
          <p:cNvSpPr txBox="1"/>
          <p:nvPr/>
        </p:nvSpPr>
        <p:spPr>
          <a:xfrm>
            <a:off x="3538747" y="4669700"/>
            <a:ext cx="29166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659" y="3070480"/>
            <a:ext cx="3235759" cy="1793281"/>
          </a:xfrm>
          <a:prstGeom prst="rect">
            <a:avLst/>
          </a:prstGeom>
        </p:spPr>
      </p:pic>
      <p:sp>
        <p:nvSpPr>
          <p:cNvPr id="28" name="TextBox 27"/>
          <p:cNvSpPr txBox="1"/>
          <p:nvPr/>
        </p:nvSpPr>
        <p:spPr>
          <a:xfrm>
            <a:off x="3558828" y="2487733"/>
            <a:ext cx="627284" cy="160091"/>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Transistors</a:t>
            </a:r>
          </a:p>
        </p:txBody>
      </p:sp>
      <p:sp>
        <p:nvSpPr>
          <p:cNvPr id="29" name="TextBox 28"/>
          <p:cNvSpPr txBox="1"/>
          <p:nvPr/>
        </p:nvSpPr>
        <p:spPr>
          <a:xfrm>
            <a:off x="1027487" y="1821224"/>
            <a:ext cx="2024936"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559" y="1821216"/>
            <a:ext cx="178331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532" y="2824833"/>
            <a:ext cx="3984953" cy="1973904"/>
          </a:xfrm>
          <a:prstGeom prst="rect">
            <a:avLst/>
          </a:prstGeom>
        </p:spPr>
      </p:pic>
      <p:pic>
        <p:nvPicPr>
          <p:cNvPr id="603" name="Picture 602"/>
          <p:cNvPicPr>
            <a:picLocks noChangeAspect="1"/>
          </p:cNvPicPr>
          <p:nvPr/>
        </p:nvPicPr>
        <p:blipFill>
          <a:blip r:embed="rId6"/>
          <a:stretch>
            <a:fillRect/>
          </a:stretch>
        </p:blipFill>
        <p:spPr>
          <a:xfrm>
            <a:off x="4660346" y="2722503"/>
            <a:ext cx="4231348" cy="2232491"/>
          </a:xfrm>
          <a:prstGeom prst="rect">
            <a:avLst/>
          </a:prstGeom>
        </p:spPr>
      </p:pic>
      <p:sp>
        <p:nvSpPr>
          <p:cNvPr id="2" name="Title 1"/>
          <p:cNvSpPr>
            <a:spLocks noGrp="1"/>
          </p:cNvSpPr>
          <p:nvPr>
            <p:ph type="title"/>
          </p:nvPr>
        </p:nvSpPr>
        <p:spPr/>
        <p:txBody>
          <a:bodyPr/>
          <a:lstStyle/>
          <a:p>
            <a:r>
              <a:rPr lang="en-US" dirty="0"/>
              <a:t>Disruptive Forces</a:t>
            </a:r>
          </a:p>
        </p:txBody>
      </p:sp>
      <p:sp>
        <p:nvSpPr>
          <p:cNvPr id="26" name="TextBox 25"/>
          <p:cNvSpPr txBox="1"/>
          <p:nvPr/>
        </p:nvSpPr>
        <p:spPr>
          <a:xfrm>
            <a:off x="894388" y="5829213"/>
            <a:ext cx="11115050" cy="753369"/>
          </a:xfrm>
          <a:prstGeom prst="rect">
            <a:avLst/>
          </a:prstGeom>
          <a:noFill/>
          <a:ln>
            <a:noFill/>
            <a:headEnd type="none" w="med" len="med"/>
            <a:tailEnd type="none" w="med" len="med"/>
          </a:ln>
        </p:spPr>
        <p:txBody>
          <a:bodyPr wrap="square" lIns="0" tIns="0" rIns="0" bIns="0" rtlCol="0">
            <a:spAutoFit/>
          </a:bodyPr>
          <a:lstStyle/>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767" y="1821209"/>
            <a:ext cx="186940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767" y="2635819"/>
            <a:ext cx="1855492" cy="2273221"/>
          </a:xfrm>
          <a:prstGeom prst="rect">
            <a:avLst/>
          </a:prstGeom>
        </p:spPr>
      </p:pic>
      <p:sp>
        <p:nvSpPr>
          <p:cNvPr id="41" name="TextBox 40"/>
          <p:cNvSpPr txBox="1"/>
          <p:nvPr/>
        </p:nvSpPr>
        <p:spPr>
          <a:xfrm>
            <a:off x="11669788" y="283755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1.E+14</a:t>
            </a:r>
          </a:p>
        </p:txBody>
      </p:sp>
      <p:sp>
        <p:nvSpPr>
          <p:cNvPr id="42" name="TextBox 41"/>
          <p:cNvSpPr txBox="1"/>
          <p:nvPr/>
        </p:nvSpPr>
        <p:spPr>
          <a:xfrm>
            <a:off x="11669788" y="309429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1.E+12</a:t>
            </a:r>
          </a:p>
        </p:txBody>
      </p:sp>
      <p:sp>
        <p:nvSpPr>
          <p:cNvPr id="43" name="TextBox 42"/>
          <p:cNvSpPr txBox="1"/>
          <p:nvPr/>
        </p:nvSpPr>
        <p:spPr>
          <a:xfrm>
            <a:off x="11669788" y="337446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1.E+10</a:t>
            </a:r>
          </a:p>
        </p:txBody>
      </p:sp>
      <p:sp>
        <p:nvSpPr>
          <p:cNvPr id="44" name="TextBox 43"/>
          <p:cNvSpPr txBox="1"/>
          <p:nvPr/>
        </p:nvSpPr>
        <p:spPr>
          <a:xfrm>
            <a:off x="11670541" y="365665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1.E+08</a:t>
            </a:r>
          </a:p>
        </p:txBody>
      </p:sp>
      <p:sp>
        <p:nvSpPr>
          <p:cNvPr id="45" name="TextBox 44"/>
          <p:cNvSpPr txBox="1"/>
          <p:nvPr/>
        </p:nvSpPr>
        <p:spPr>
          <a:xfrm>
            <a:off x="11669788" y="393744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1.E+06</a:t>
            </a:r>
          </a:p>
        </p:txBody>
      </p:sp>
      <p:sp>
        <p:nvSpPr>
          <p:cNvPr id="46" name="TextBox 45"/>
          <p:cNvSpPr txBox="1"/>
          <p:nvPr/>
        </p:nvSpPr>
        <p:spPr>
          <a:xfrm>
            <a:off x="11669116" y="4216698"/>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1.E+04</a:t>
            </a:r>
          </a:p>
        </p:txBody>
      </p:sp>
      <p:sp>
        <p:nvSpPr>
          <p:cNvPr id="47" name="TextBox 46"/>
          <p:cNvSpPr txBox="1"/>
          <p:nvPr/>
        </p:nvSpPr>
        <p:spPr>
          <a:xfrm>
            <a:off x="11669116" y="449333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1.E+02</a:t>
            </a:r>
          </a:p>
        </p:txBody>
      </p:sp>
      <p:sp>
        <p:nvSpPr>
          <p:cNvPr id="48" name="TextBox 47"/>
          <p:cNvSpPr txBox="1"/>
          <p:nvPr/>
        </p:nvSpPr>
        <p:spPr>
          <a:xfrm>
            <a:off x="11676683" y="474659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1.E+00</a:t>
            </a:r>
          </a:p>
        </p:txBody>
      </p:sp>
      <p:sp>
        <p:nvSpPr>
          <p:cNvPr id="49" name="TextBox 48"/>
          <p:cNvSpPr txBox="1"/>
          <p:nvPr/>
        </p:nvSpPr>
        <p:spPr>
          <a:xfrm>
            <a:off x="11644018" y="2414569"/>
            <a:ext cx="857415" cy="320182"/>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Computations </a:t>
            </a:r>
          </a:p>
          <a:p>
            <a:pPr defTabSz="932384"/>
            <a:r>
              <a:rPr lang="en-US" sz="1020" b="1" spc="-39" dirty="0">
                <a:solidFill>
                  <a:srgbClr val="404040">
                    <a:lumMod val="50000"/>
                  </a:srgbClr>
                </a:solidFill>
                <a:ea typeface="Segoe UI" pitchFamily="34" charset="0"/>
                <a:cs typeface="Segoe UI" pitchFamily="34" charset="0"/>
              </a:rPr>
              <a:t>per KWh</a:t>
            </a:r>
          </a:p>
        </p:txBody>
      </p:sp>
      <p:sp>
        <p:nvSpPr>
          <p:cNvPr id="50" name="TextBox 49"/>
          <p:cNvSpPr txBox="1"/>
          <p:nvPr/>
        </p:nvSpPr>
        <p:spPr>
          <a:xfrm>
            <a:off x="972376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1940</a:t>
            </a:r>
          </a:p>
        </p:txBody>
      </p:sp>
      <p:sp>
        <p:nvSpPr>
          <p:cNvPr id="51" name="TextBox 50"/>
          <p:cNvSpPr txBox="1"/>
          <p:nvPr/>
        </p:nvSpPr>
        <p:spPr>
          <a:xfrm>
            <a:off x="11294541" y="4957441"/>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52" name="TextBox 51"/>
          <p:cNvSpPr txBox="1"/>
          <p:nvPr/>
        </p:nvSpPr>
        <p:spPr>
          <a:xfrm>
            <a:off x="10509154" y="4960550"/>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768" y="2743026"/>
            <a:ext cx="1804886" cy="2055711"/>
          </a:xfrm>
          <a:prstGeom prst="rect">
            <a:avLst/>
          </a:prstGeom>
        </p:spPr>
      </p:pic>
    </p:spTree>
    <p:extLst>
      <p:ext uri="{BB962C8B-B14F-4D97-AF65-F5344CB8AC3E}">
        <p14:creationId xmlns:p14="http://schemas.microsoft.com/office/powerpoint/2010/main" val="425859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10019836" y="2894324"/>
            <a:ext cx="1085696" cy="1085696"/>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grpSp>
      <p:grpSp>
        <p:nvGrpSpPr>
          <p:cNvPr id="89" name="Group 88"/>
          <p:cNvGrpSpPr/>
          <p:nvPr/>
        </p:nvGrpSpPr>
        <p:grpSpPr>
          <a:xfrm>
            <a:off x="8849838" y="2905209"/>
            <a:ext cx="1085696" cy="1085696"/>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grpSp>
        <p:nvGrpSpPr>
          <p:cNvPr id="92" name="Group 91"/>
          <p:cNvGrpSpPr/>
          <p:nvPr/>
        </p:nvGrpSpPr>
        <p:grpSpPr>
          <a:xfrm>
            <a:off x="7687646" y="2905209"/>
            <a:ext cx="1085696" cy="1085696"/>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5" name="Rectangle 4"/>
          <p:cNvSpPr/>
          <p:nvPr/>
        </p:nvSpPr>
        <p:spPr>
          <a:xfrm>
            <a:off x="7423108" y="2578231"/>
            <a:ext cx="3918301" cy="1717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53" name="Title 1"/>
          <p:cNvSpPr>
            <a:spLocks noGrp="1"/>
          </p:cNvSpPr>
          <p:nvPr>
            <p:ph type="title"/>
          </p:nvPr>
        </p:nvSpPr>
        <p:spPr>
          <a:xfrm>
            <a:off x="273478" y="521817"/>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1. Operational efficiency</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4878636" y="4747021"/>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Rules and alerting to improve operational efficiency</a:t>
            </a:r>
          </a:p>
        </p:txBody>
      </p:sp>
      <p:sp>
        <p:nvSpPr>
          <p:cNvPr id="27" name="Rectangle 26"/>
          <p:cNvSpPr/>
          <p:nvPr/>
        </p:nvSpPr>
        <p:spPr>
          <a:xfrm>
            <a:off x="4878636" y="3622078"/>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Monitor and track device state, location and health</a:t>
            </a:r>
          </a:p>
        </p:txBody>
      </p:sp>
      <p:sp>
        <p:nvSpPr>
          <p:cNvPr id="3" name="Rectangle 2"/>
          <p:cNvSpPr/>
          <p:nvPr/>
        </p:nvSpPr>
        <p:spPr>
          <a:xfrm>
            <a:off x="4878636" y="2497135"/>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Connect devices and monitor telemetry</a:t>
            </a:r>
          </a:p>
        </p:txBody>
      </p:sp>
      <p:sp>
        <p:nvSpPr>
          <p:cNvPr id="2" name="Oval 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55838" y="1602329"/>
            <a:ext cx="4748973"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56425" y="4477069"/>
            <a:ext cx="4526909"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61199" y="5477904"/>
            <a:ext cx="719448" cy="723544"/>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103"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104" name="Group 103"/>
          <p:cNvGrpSpPr/>
          <p:nvPr/>
        </p:nvGrpSpPr>
        <p:grpSpPr>
          <a:xfrm>
            <a:off x="1050965" y="2728795"/>
            <a:ext cx="959548" cy="794236"/>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Tree>
    <p:extLst>
      <p:ext uri="{BB962C8B-B14F-4D97-AF65-F5344CB8AC3E}">
        <p14:creationId xmlns:p14="http://schemas.microsoft.com/office/powerpoint/2010/main" val="31188654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878636" y="4747021"/>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Operationalize insights to improve things and processes in real time</a:t>
            </a:r>
          </a:p>
        </p:txBody>
      </p:sp>
      <p:sp>
        <p:nvSpPr>
          <p:cNvPr id="30" name="Rectangle 29"/>
          <p:cNvSpPr/>
          <p:nvPr/>
        </p:nvSpPr>
        <p:spPr>
          <a:xfrm>
            <a:off x="4878636" y="3622078"/>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Discover patterns in device data using predictive analytics</a:t>
            </a:r>
          </a:p>
        </p:txBody>
      </p:sp>
      <p:sp>
        <p:nvSpPr>
          <p:cNvPr id="31" name="Rectangle 30"/>
          <p:cNvSpPr/>
          <p:nvPr/>
        </p:nvSpPr>
        <p:spPr>
          <a:xfrm>
            <a:off x="4878636" y="2497135"/>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Analyze and visualize data from devices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97">
              <a:lnSpc>
                <a:spcPct val="90000"/>
              </a:lnSpc>
              <a:defRPr/>
            </a:pPr>
            <a:r>
              <a:rPr lang="en-US" sz="2800"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grpSp>
      <p:sp>
        <p:nvSpPr>
          <p:cNvPr id="40" name="Title 1"/>
          <p:cNvSpPr>
            <a:spLocks noGrp="1"/>
          </p:cNvSpPr>
          <p:nvPr>
            <p:ph type="title"/>
          </p:nvPr>
        </p:nvSpPr>
        <p:spPr>
          <a:xfrm>
            <a:off x="273478" y="53199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2. Business Intelligence</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99111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878636" y="4747021"/>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New partnership opportunities</a:t>
            </a:r>
          </a:p>
        </p:txBody>
      </p:sp>
      <p:sp>
        <p:nvSpPr>
          <p:cNvPr id="29" name="Rectangle 28"/>
          <p:cNvSpPr/>
          <p:nvPr/>
        </p:nvSpPr>
        <p:spPr>
          <a:xfrm>
            <a:off x="4878636" y="3622078"/>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Expand into new adjacent businesses</a:t>
            </a:r>
          </a:p>
        </p:txBody>
      </p:sp>
      <p:sp>
        <p:nvSpPr>
          <p:cNvPr id="31" name="Rectangle 30"/>
          <p:cNvSpPr/>
          <p:nvPr/>
        </p:nvSpPr>
        <p:spPr>
          <a:xfrm>
            <a:off x="4878636" y="2497135"/>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Combine IoT &amp; other data with advanced analytics to power new services and revenue streams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66461" y="1608290"/>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40" name="Title 1"/>
          <p:cNvSpPr>
            <a:spLocks noGrp="1"/>
          </p:cNvSpPr>
          <p:nvPr>
            <p:ph type="title"/>
          </p:nvPr>
        </p:nvSpPr>
        <p:spPr>
          <a:xfrm>
            <a:off x="273478" y="53497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3. Business Transformation</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7612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9860" y="1234102"/>
            <a:ext cx="4786440" cy="690906"/>
          </a:xfrm>
          <a:prstGeom prst="rect">
            <a:avLst/>
          </a:prstGeom>
          <a:noFill/>
        </p:spPr>
        <p:txBody>
          <a:bodyPr wrap="square" lIns="182806" tIns="146246" rIns="182806" bIns="146246" rtlCol="0">
            <a:spAutoFit/>
          </a:bodyPr>
          <a:lstStyle>
            <a:defPPr>
              <a:defRPr lang="en-US"/>
            </a:defPPr>
            <a:lvl1pPr algn="ctr">
              <a:lnSpc>
                <a:spcPct val="90000"/>
              </a:lnSpc>
              <a:spcAft>
                <a:spcPts val="588"/>
              </a:spcAft>
              <a:defRPr sz="2800" b="1">
                <a:latin typeface="Segoe UI Light" panose="020B0502040204020203" pitchFamily="34" charset="0"/>
                <a:cs typeface="Segoe UI Light" panose="020B0502040204020203" pitchFamily="34" charset="0"/>
              </a:defRPr>
            </a:lvl1pPr>
          </a:lstStyle>
          <a:p>
            <a:r>
              <a:rPr lang="en-US" sz="2856" dirty="0">
                <a:solidFill>
                  <a:srgbClr val="404040"/>
                </a:solidFill>
              </a:rPr>
              <a:t>Operational Technology (OT)</a:t>
            </a:r>
          </a:p>
        </p:txBody>
      </p:sp>
      <p:sp>
        <p:nvSpPr>
          <p:cNvPr id="5" name="TextBox 4"/>
          <p:cNvSpPr txBox="1"/>
          <p:nvPr/>
        </p:nvSpPr>
        <p:spPr>
          <a:xfrm>
            <a:off x="6644109" y="1230166"/>
            <a:ext cx="4779288" cy="698779"/>
          </a:xfrm>
          <a:prstGeom prst="rect">
            <a:avLst/>
          </a:prstGeom>
          <a:noFill/>
        </p:spPr>
        <p:txBody>
          <a:bodyPr wrap="square" lIns="182806" tIns="146246" rIns="182806" bIns="146246" rtlCol="0">
            <a:spAutoFit/>
          </a:bodyPr>
          <a:lstStyle/>
          <a:p>
            <a:pPr algn="ctr">
              <a:lnSpc>
                <a:spcPct val="90000"/>
              </a:lnSpc>
              <a:spcAft>
                <a:spcPts val="600"/>
              </a:spcAft>
            </a:pPr>
            <a:r>
              <a:rPr lang="en-US" sz="2856" b="1" dirty="0">
                <a:solidFill>
                  <a:srgbClr val="404040"/>
                </a:solidFill>
                <a:latin typeface="Segoe UI Light" panose="020B0502040204020203" pitchFamily="34" charset="0"/>
                <a:cs typeface="Segoe UI Light" panose="020B0502040204020203" pitchFamily="34" charset="0"/>
              </a:rPr>
              <a:t>Information Technology (IT)</a:t>
            </a:r>
          </a:p>
        </p:txBody>
      </p:sp>
      <p:grpSp>
        <p:nvGrpSpPr>
          <p:cNvPr id="6" name="Group 5"/>
          <p:cNvGrpSpPr/>
          <p:nvPr/>
        </p:nvGrpSpPr>
        <p:grpSpPr>
          <a:xfrm>
            <a:off x="6981709" y="1947848"/>
            <a:ext cx="4104088" cy="4683637"/>
            <a:chOff x="6830767" y="1398956"/>
            <a:chExt cx="4592629" cy="5241167"/>
          </a:xfrm>
        </p:grpSpPr>
        <p:sp>
          <p:nvSpPr>
            <p:cNvPr id="2" name="Rectangle 1"/>
            <p:cNvSpPr/>
            <p:nvPr/>
          </p:nvSpPr>
          <p:spPr>
            <a:xfrm>
              <a:off x="6830767" y="1398956"/>
              <a:ext cx="4592629" cy="5241167"/>
            </a:xfrm>
            <a:prstGeom prst="rect">
              <a:avLst/>
            </a:prstGeom>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11" name="Picture 5" descr="\\MAGNUM\Projects\Microsoft\Cloud Power FY12\Design\ICONS_PNG\Layer-79.png"/>
            <p:cNvPicPr>
              <a:picLocks noChangeAspect="1" noChangeArrowheads="1"/>
            </p:cNvPicPr>
            <p:nvPr/>
          </p:nvPicPr>
          <p:blipFill>
            <a:blip r:embed="rId3" cstate="print">
              <a:biLevel thresh="50000"/>
            </a:blip>
            <a:srcRect/>
            <a:stretch>
              <a:fillRect/>
            </a:stretch>
          </p:blipFill>
          <p:spPr bwMode="auto">
            <a:xfrm>
              <a:off x="7138292" y="4681901"/>
              <a:ext cx="1828065" cy="1828065"/>
            </a:xfrm>
            <a:prstGeom prst="rect">
              <a:avLst/>
            </a:prstGeom>
            <a:noFill/>
          </p:spPr>
        </p:pic>
        <p:pic>
          <p:nvPicPr>
            <p:cNvPr id="12" name="Picture 3" descr="\\MAGNUM\Projects\Microsoft\Cloud Power FY12\Design\ICONS_PNG\Confidentiality.png"/>
            <p:cNvPicPr>
              <a:picLocks noChangeAspect="1" noChangeArrowheads="1"/>
            </p:cNvPicPr>
            <p:nvPr/>
          </p:nvPicPr>
          <p:blipFill>
            <a:blip r:embed="rId4" cstate="print">
              <a:biLevel thresh="50000"/>
            </a:blip>
            <a:srcRect/>
            <a:stretch>
              <a:fillRect/>
            </a:stretch>
          </p:blipFill>
          <p:spPr bwMode="auto">
            <a:xfrm>
              <a:off x="9537120" y="3324152"/>
              <a:ext cx="1828065" cy="1828065"/>
            </a:xfrm>
            <a:prstGeom prst="rect">
              <a:avLst/>
            </a:prstGeom>
            <a:noFill/>
          </p:spPr>
        </p:pic>
        <p:pic>
          <p:nvPicPr>
            <p:cNvPr id="13" name="Picture 6" descr="\\MAGNUM\Projects\Microsoft\Cloud Power FY12\Design\ICONS_PNG\Cloud.png"/>
            <p:cNvPicPr>
              <a:picLocks noChangeAspect="1" noChangeArrowheads="1"/>
            </p:cNvPicPr>
            <p:nvPr/>
          </p:nvPicPr>
          <p:blipFill>
            <a:blip r:embed="rId5" cstate="print">
              <a:biLevel thresh="50000"/>
            </a:blip>
            <a:srcRect/>
            <a:stretch>
              <a:fillRect/>
            </a:stretch>
          </p:blipFill>
          <p:spPr bwMode="auto">
            <a:xfrm>
              <a:off x="9343720" y="1411909"/>
              <a:ext cx="1828065" cy="1828065"/>
            </a:xfrm>
            <a:prstGeom prst="rect">
              <a:avLst/>
            </a:prstGeom>
            <a:noFill/>
          </p:spPr>
        </p:pic>
        <p:pic>
          <p:nvPicPr>
            <p:cNvPr id="14" name="Picture 2" descr="\\MAGNUM\Projects\Microsoft\Cloud Power FY12\Design\ICONS_PNG\Devices.png"/>
            <p:cNvPicPr>
              <a:picLocks noChangeAspect="1" noChangeArrowheads="1"/>
            </p:cNvPicPr>
            <p:nvPr/>
          </p:nvPicPr>
          <p:blipFill>
            <a:blip r:embed="rId6" cstate="print">
              <a:biLevel thresh="50000"/>
            </a:blip>
            <a:srcRect/>
            <a:stretch>
              <a:fillRect/>
            </a:stretch>
          </p:blipFill>
          <p:spPr bwMode="auto">
            <a:xfrm>
              <a:off x="7269912" y="2544978"/>
              <a:ext cx="1828065" cy="1828065"/>
            </a:xfrm>
            <a:prstGeom prst="rect">
              <a:avLst/>
            </a:prstGeom>
            <a:noFill/>
          </p:spPr>
        </p:pic>
      </p:grpSp>
      <p:grpSp>
        <p:nvGrpSpPr>
          <p:cNvPr id="3" name="Group 2"/>
          <p:cNvGrpSpPr/>
          <p:nvPr/>
        </p:nvGrpSpPr>
        <p:grpSpPr>
          <a:xfrm>
            <a:off x="1381037" y="1947848"/>
            <a:ext cx="4104087" cy="4683637"/>
            <a:chOff x="1230095" y="1398956"/>
            <a:chExt cx="4592629" cy="5241167"/>
          </a:xfrm>
        </p:grpSpPr>
        <p:sp>
          <p:nvSpPr>
            <p:cNvPr id="15" name="Rectangle 14"/>
            <p:cNvSpPr/>
            <p:nvPr/>
          </p:nvSpPr>
          <p:spPr>
            <a:xfrm>
              <a:off x="1230095" y="1398956"/>
              <a:ext cx="4592629" cy="5241167"/>
            </a:xfrm>
            <a:prstGeom prst="rect">
              <a:avLst/>
            </a:prstGeom>
            <a:solidFill>
              <a:srgbClr val="FF00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8" name="Picture 4" descr="\\MAGNUM\Projects\Microsoft\Cloud Power FY12\Design\Icons\PNGs\Factory.png"/>
            <p:cNvPicPr>
              <a:picLocks noChangeAspect="1" noChangeArrowheads="1"/>
            </p:cNvPicPr>
            <p:nvPr/>
          </p:nvPicPr>
          <p:blipFill>
            <a:blip r:embed="rId7" cstate="print">
              <a:biLevel thresh="50000"/>
            </a:blip>
            <a:srcRect/>
            <a:stretch>
              <a:fillRect/>
            </a:stretch>
          </p:blipFill>
          <p:spPr bwMode="auto">
            <a:xfrm>
              <a:off x="3398631" y="2410121"/>
              <a:ext cx="1828065" cy="1828065"/>
            </a:xfrm>
            <a:prstGeom prst="rect">
              <a:avLst/>
            </a:prstGeom>
            <a:noFill/>
            <a:ln>
              <a:noFill/>
            </a:ln>
          </p:spPr>
        </p:pic>
        <p:pic>
          <p:nvPicPr>
            <p:cNvPr id="9" name="Picture 3" descr="\\MAGNUM\Projects\Microsoft\Cloud Power FY12\Design\Icons\PNGs\Storefront.png"/>
            <p:cNvPicPr>
              <a:picLocks noChangeAspect="1" noChangeArrowheads="1"/>
            </p:cNvPicPr>
            <p:nvPr/>
          </p:nvPicPr>
          <p:blipFill>
            <a:blip r:embed="rId8" cstate="print">
              <a:biLevel thresh="50000"/>
            </a:blip>
            <a:srcRect/>
            <a:stretch>
              <a:fillRect/>
            </a:stretch>
          </p:blipFill>
          <p:spPr bwMode="auto">
            <a:xfrm>
              <a:off x="1638096" y="4007087"/>
              <a:ext cx="1828065" cy="1828065"/>
            </a:xfrm>
            <a:prstGeom prst="rect">
              <a:avLst/>
            </a:prstGeom>
            <a:noFill/>
          </p:spPr>
        </p:pic>
        <p:pic>
          <p:nvPicPr>
            <p:cNvPr id="10" name="Picture 5" descr="\\MAGNUM\Projects\Microsoft\Cloud Power FY12\Design\Icons\PNGs\Truck.png"/>
            <p:cNvPicPr>
              <a:picLocks noChangeAspect="1" noChangeArrowheads="1"/>
            </p:cNvPicPr>
            <p:nvPr/>
          </p:nvPicPr>
          <p:blipFill>
            <a:blip r:embed="rId9" cstate="print">
              <a:biLevel thresh="50000"/>
            </a:blip>
            <a:stretch>
              <a:fillRect/>
            </a:stretch>
          </p:blipFill>
          <p:spPr bwMode="auto">
            <a:xfrm>
              <a:off x="3619923" y="4812058"/>
              <a:ext cx="1828065" cy="1828065"/>
            </a:xfrm>
            <a:prstGeom prst="rect">
              <a:avLst/>
            </a:prstGeom>
            <a:noFill/>
          </p:spPr>
        </p:pic>
        <p:sp>
          <p:nvSpPr>
            <p:cNvPr id="16" name="Rectangle 2048"/>
            <p:cNvSpPr>
              <a:spLocks noChangeAspect="1"/>
            </p:cNvSpPr>
            <p:nvPr/>
          </p:nvSpPr>
          <p:spPr bwMode="auto">
            <a:xfrm flipV="1">
              <a:off x="2237760" y="1934036"/>
              <a:ext cx="641337" cy="135330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90" tIns="45695" rIns="45695" bIns="91390" numCol="1" spcCol="0" rtlCol="0" fromWordArt="0" anchor="b" anchorCtr="0" forceAA="0" compatLnSpc="1">
              <a:prstTxWarp prst="textNoShape">
                <a:avLst/>
              </a:prstTxWarp>
              <a:noAutofit/>
            </a:bodyPr>
            <a:lstStyle/>
            <a:p>
              <a:pPr algn="ctr" defTabSz="913561" fontAlgn="base">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itle 3"/>
          <p:cNvSpPr>
            <a:spLocks noGrp="1"/>
          </p:cNvSpPr>
          <p:nvPr>
            <p:ph type="title"/>
          </p:nvPr>
        </p:nvSpPr>
        <p:spPr/>
        <p:txBody>
          <a:bodyPr>
            <a:noAutofit/>
          </a:bodyPr>
          <a:lstStyle/>
          <a:p>
            <a:r>
              <a:rPr lang="en-US" dirty="0"/>
              <a:t>IT / OT Collaboration</a:t>
            </a:r>
          </a:p>
        </p:txBody>
      </p:sp>
    </p:spTree>
    <p:extLst>
      <p:ext uri="{BB962C8B-B14F-4D97-AF65-F5344CB8AC3E}">
        <p14:creationId xmlns:p14="http://schemas.microsoft.com/office/powerpoint/2010/main" val="379446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7315" y="1888528"/>
            <a:ext cx="9980645" cy="4564160"/>
          </a:xfrm>
          <a:prstGeom prst="rect">
            <a:avLst/>
          </a:prstGeom>
          <a:solidFill>
            <a:srgbClr val="7030A0">
              <a:alpha val="78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cxnSp>
        <p:nvCxnSpPr>
          <p:cNvPr id="13" name="Straight Connector 12"/>
          <p:cNvCxnSpPr/>
          <p:nvPr/>
        </p:nvCxnSpPr>
        <p:spPr>
          <a:xfrm flipH="1">
            <a:off x="7277775" y="4640992"/>
            <a:ext cx="90909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172304"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6" name="Oval 15"/>
          <p:cNvSpPr/>
          <p:nvPr/>
        </p:nvSpPr>
        <p:spPr>
          <a:xfrm>
            <a:off x="2852110" y="3890810"/>
            <a:ext cx="1507632" cy="1507632"/>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7" name="Oval 16"/>
          <p:cNvSpPr/>
          <p:nvPr/>
        </p:nvSpPr>
        <p:spPr>
          <a:xfrm>
            <a:off x="8200252" y="3890810"/>
            <a:ext cx="1507632" cy="1507632"/>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8" name="Oval 17"/>
          <p:cNvSpPr/>
          <p:nvPr/>
        </p:nvSpPr>
        <p:spPr>
          <a:xfrm>
            <a:off x="7258727"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9" name="Oval 18"/>
          <p:cNvSpPr/>
          <p:nvPr/>
        </p:nvSpPr>
        <p:spPr>
          <a:xfrm>
            <a:off x="9504144"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20" name="Oval 19"/>
          <p:cNvSpPr/>
          <p:nvPr/>
        </p:nvSpPr>
        <p:spPr>
          <a:xfrm>
            <a:off x="1926887"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21" name="Group 20"/>
          <p:cNvGrpSpPr/>
          <p:nvPr/>
        </p:nvGrpSpPr>
        <p:grpSpPr>
          <a:xfrm>
            <a:off x="4409507" y="2770961"/>
            <a:ext cx="638253" cy="528339"/>
            <a:chOff x="16659225" y="-4403725"/>
            <a:chExt cx="3724275" cy="3082925"/>
          </a:xfrm>
          <a:solidFill>
            <a:schemeClr val="bg1">
              <a:lumMod val="95000"/>
            </a:schemeClr>
          </a:solidFill>
        </p:grpSpPr>
        <p:sp>
          <p:nvSpPr>
            <p:cNvPr id="22"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3"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24" name="Group 23"/>
          <p:cNvGrpSpPr/>
          <p:nvPr/>
        </p:nvGrpSpPr>
        <p:grpSpPr>
          <a:xfrm>
            <a:off x="3261259" y="4330703"/>
            <a:ext cx="764801" cy="607734"/>
            <a:chOff x="-3435350" y="5073650"/>
            <a:chExt cx="3192462" cy="2536826"/>
          </a:xfrm>
          <a:solidFill>
            <a:schemeClr val="bg1">
              <a:lumMod val="95000"/>
            </a:schemeClr>
          </a:solidFill>
        </p:grpSpPr>
        <p:sp>
          <p:nvSpPr>
            <p:cNvPr id="25"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6"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7"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8"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9"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0"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1"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2"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3"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34" name="Group 33"/>
          <p:cNvGrpSpPr/>
          <p:nvPr/>
        </p:nvGrpSpPr>
        <p:grpSpPr>
          <a:xfrm>
            <a:off x="8712871" y="4194130"/>
            <a:ext cx="449792" cy="900988"/>
            <a:chOff x="-4067175" y="1268413"/>
            <a:chExt cx="2540000" cy="5087937"/>
          </a:xfrm>
          <a:solidFill>
            <a:schemeClr val="bg1">
              <a:lumMod val="95000"/>
            </a:schemeClr>
          </a:solidFill>
        </p:grpSpPr>
        <p:sp>
          <p:nvSpPr>
            <p:cNvPr id="35" name="Freeform 5"/>
            <p:cNvSpPr>
              <a:spLocks noEditPoints="1"/>
            </p:cNvSpPr>
            <p:nvPr/>
          </p:nvSpPr>
          <p:spPr bwMode="auto">
            <a:xfrm>
              <a:off x="-4067175" y="1268413"/>
              <a:ext cx="2540000" cy="4457700"/>
            </a:xfrm>
            <a:custGeom>
              <a:avLst/>
              <a:gdLst>
                <a:gd name="T0" fmla="*/ 0 w 675"/>
                <a:gd name="T1" fmla="*/ 1186 h 1186"/>
                <a:gd name="T2" fmla="*/ 675 w 675"/>
                <a:gd name="T3" fmla="*/ 0 h 1186"/>
                <a:gd name="T4" fmla="*/ 618 w 675"/>
                <a:gd name="T5" fmla="*/ 1104 h 1186"/>
                <a:gd name="T6" fmla="*/ 71 w 675"/>
                <a:gd name="T7" fmla="*/ 1118 h 1186"/>
                <a:gd name="T8" fmla="*/ 58 w 675"/>
                <a:gd name="T9" fmla="*/ 1048 h 1186"/>
                <a:gd name="T10" fmla="*/ 604 w 675"/>
                <a:gd name="T11" fmla="*/ 1034 h 1186"/>
                <a:gd name="T12" fmla="*/ 618 w 675"/>
                <a:gd name="T13" fmla="*/ 1104 h 1186"/>
                <a:gd name="T14" fmla="*/ 498 w 675"/>
                <a:gd name="T15" fmla="*/ 567 h 1186"/>
                <a:gd name="T16" fmla="*/ 514 w 675"/>
                <a:gd name="T17" fmla="*/ 583 h 1186"/>
                <a:gd name="T18" fmla="*/ 497 w 675"/>
                <a:gd name="T19" fmla="*/ 599 h 1186"/>
                <a:gd name="T20" fmla="*/ 482 w 675"/>
                <a:gd name="T21" fmla="*/ 583 h 1186"/>
                <a:gd name="T22" fmla="*/ 482 w 675"/>
                <a:gd name="T23" fmla="*/ 530 h 1186"/>
                <a:gd name="T24" fmla="*/ 497 w 675"/>
                <a:gd name="T25" fmla="*/ 514 h 1186"/>
                <a:gd name="T26" fmla="*/ 514 w 675"/>
                <a:gd name="T27" fmla="*/ 530 h 1186"/>
                <a:gd name="T28" fmla="*/ 498 w 675"/>
                <a:gd name="T29" fmla="*/ 546 h 1186"/>
                <a:gd name="T30" fmla="*/ 482 w 675"/>
                <a:gd name="T31" fmla="*/ 530 h 1186"/>
                <a:gd name="T32" fmla="*/ 498 w 675"/>
                <a:gd name="T33" fmla="*/ 621 h 1186"/>
                <a:gd name="T34" fmla="*/ 514 w 675"/>
                <a:gd name="T35" fmla="*/ 637 h 1186"/>
                <a:gd name="T36" fmla="*/ 497 w 675"/>
                <a:gd name="T37" fmla="*/ 653 h 1186"/>
                <a:gd name="T38" fmla="*/ 482 w 675"/>
                <a:gd name="T39" fmla="*/ 637 h 1186"/>
                <a:gd name="T40" fmla="*/ 549 w 675"/>
                <a:gd name="T41" fmla="*/ 567 h 1186"/>
                <a:gd name="T42" fmla="*/ 566 w 675"/>
                <a:gd name="T43" fmla="*/ 583 h 1186"/>
                <a:gd name="T44" fmla="*/ 550 w 675"/>
                <a:gd name="T45" fmla="*/ 599 h 1186"/>
                <a:gd name="T46" fmla="*/ 534 w 675"/>
                <a:gd name="T47" fmla="*/ 583 h 1186"/>
                <a:gd name="T48" fmla="*/ 549 w 675"/>
                <a:gd name="T49" fmla="*/ 567 h 1186"/>
                <a:gd name="T50" fmla="*/ 534 w 675"/>
                <a:gd name="T51" fmla="*/ 530 h 1186"/>
                <a:gd name="T52" fmla="*/ 550 w 675"/>
                <a:gd name="T53" fmla="*/ 514 h 1186"/>
                <a:gd name="T54" fmla="*/ 566 w 675"/>
                <a:gd name="T55" fmla="*/ 530 h 1186"/>
                <a:gd name="T56" fmla="*/ 549 w 675"/>
                <a:gd name="T57" fmla="*/ 546 h 1186"/>
                <a:gd name="T58" fmla="*/ 549 w 675"/>
                <a:gd name="T59" fmla="*/ 621 h 1186"/>
                <a:gd name="T60" fmla="*/ 566 w 675"/>
                <a:gd name="T61" fmla="*/ 637 h 1186"/>
                <a:gd name="T62" fmla="*/ 550 w 675"/>
                <a:gd name="T63" fmla="*/ 653 h 1186"/>
                <a:gd name="T64" fmla="*/ 534 w 675"/>
                <a:gd name="T65" fmla="*/ 637 h 1186"/>
                <a:gd name="T66" fmla="*/ 549 w 675"/>
                <a:gd name="T67" fmla="*/ 621 h 1186"/>
                <a:gd name="T68" fmla="*/ 550 w 675"/>
                <a:gd name="T69" fmla="*/ 673 h 1186"/>
                <a:gd name="T70" fmla="*/ 566 w 675"/>
                <a:gd name="T71" fmla="*/ 689 h 1186"/>
                <a:gd name="T72" fmla="*/ 549 w 675"/>
                <a:gd name="T73" fmla="*/ 705 h 1186"/>
                <a:gd name="T74" fmla="*/ 534 w 675"/>
                <a:gd name="T75" fmla="*/ 689 h 1186"/>
                <a:gd name="T76" fmla="*/ 618 w 675"/>
                <a:gd name="T77" fmla="*/ 637 h 1186"/>
                <a:gd name="T78" fmla="*/ 601 w 675"/>
                <a:gd name="T79" fmla="*/ 653 h 1186"/>
                <a:gd name="T80" fmla="*/ 586 w 675"/>
                <a:gd name="T81" fmla="*/ 637 h 1186"/>
                <a:gd name="T82" fmla="*/ 602 w 675"/>
                <a:gd name="T83" fmla="*/ 621 h 1186"/>
                <a:gd name="T84" fmla="*/ 618 w 675"/>
                <a:gd name="T85" fmla="*/ 583 h 1186"/>
                <a:gd name="T86" fmla="*/ 601 w 675"/>
                <a:gd name="T87" fmla="*/ 599 h 1186"/>
                <a:gd name="T88" fmla="*/ 586 w 675"/>
                <a:gd name="T89" fmla="*/ 583 h 1186"/>
                <a:gd name="T90" fmla="*/ 602 w 675"/>
                <a:gd name="T91" fmla="*/ 567 h 1186"/>
                <a:gd name="T92" fmla="*/ 618 w 675"/>
                <a:gd name="T93" fmla="*/ 530 h 1186"/>
                <a:gd name="T94" fmla="*/ 601 w 675"/>
                <a:gd name="T95" fmla="*/ 546 h 1186"/>
                <a:gd name="T96" fmla="*/ 586 w 675"/>
                <a:gd name="T97" fmla="*/ 530 h 1186"/>
                <a:gd name="T98" fmla="*/ 602 w 675"/>
                <a:gd name="T99" fmla="*/ 514 h 1186"/>
                <a:gd name="T100" fmla="*/ 618 w 675"/>
                <a:gd name="T101" fmla="*/ 414 h 1186"/>
                <a:gd name="T102" fmla="*/ 384 w 675"/>
                <a:gd name="T103" fmla="*/ 431 h 1186"/>
                <a:gd name="T104" fmla="*/ 368 w 675"/>
                <a:gd name="T105" fmla="*/ 974 h 1186"/>
                <a:gd name="T106" fmla="*/ 74 w 675"/>
                <a:gd name="T107" fmla="*/ 991 h 1186"/>
                <a:gd name="T108" fmla="*/ 58 w 675"/>
                <a:gd name="T109" fmla="*/ 74 h 1186"/>
                <a:gd name="T110" fmla="*/ 601 w 675"/>
                <a:gd name="T111" fmla="*/ 57 h 1186"/>
                <a:gd name="T112" fmla="*/ 618 w 675"/>
                <a:gd name="T113" fmla="*/ 41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5" h="1186">
                  <a:moveTo>
                    <a:pt x="0" y="0"/>
                  </a:moveTo>
                  <a:cubicBezTo>
                    <a:pt x="0" y="1186"/>
                    <a:pt x="0" y="1186"/>
                    <a:pt x="0" y="1186"/>
                  </a:cubicBezTo>
                  <a:cubicBezTo>
                    <a:pt x="675" y="1186"/>
                    <a:pt x="675" y="1186"/>
                    <a:pt x="675" y="1186"/>
                  </a:cubicBezTo>
                  <a:cubicBezTo>
                    <a:pt x="675" y="0"/>
                    <a:pt x="675" y="0"/>
                    <a:pt x="675" y="0"/>
                  </a:cubicBezTo>
                  <a:lnTo>
                    <a:pt x="0" y="0"/>
                  </a:lnTo>
                  <a:close/>
                  <a:moveTo>
                    <a:pt x="618" y="1104"/>
                  </a:moveTo>
                  <a:cubicBezTo>
                    <a:pt x="618" y="1112"/>
                    <a:pt x="612" y="1118"/>
                    <a:pt x="604" y="1118"/>
                  </a:cubicBezTo>
                  <a:cubicBezTo>
                    <a:pt x="71" y="1118"/>
                    <a:pt x="71" y="1118"/>
                    <a:pt x="71" y="1118"/>
                  </a:cubicBezTo>
                  <a:cubicBezTo>
                    <a:pt x="64" y="1118"/>
                    <a:pt x="58" y="1112"/>
                    <a:pt x="58" y="1104"/>
                  </a:cubicBezTo>
                  <a:cubicBezTo>
                    <a:pt x="58" y="1048"/>
                    <a:pt x="58" y="1048"/>
                    <a:pt x="58" y="1048"/>
                  </a:cubicBezTo>
                  <a:cubicBezTo>
                    <a:pt x="58" y="1040"/>
                    <a:pt x="64" y="1034"/>
                    <a:pt x="71" y="1034"/>
                  </a:cubicBezTo>
                  <a:cubicBezTo>
                    <a:pt x="604" y="1034"/>
                    <a:pt x="604" y="1034"/>
                    <a:pt x="604" y="1034"/>
                  </a:cubicBezTo>
                  <a:cubicBezTo>
                    <a:pt x="612" y="1034"/>
                    <a:pt x="618" y="1040"/>
                    <a:pt x="618" y="1048"/>
                  </a:cubicBezTo>
                  <a:lnTo>
                    <a:pt x="618" y="1104"/>
                  </a:lnTo>
                  <a:close/>
                  <a:moveTo>
                    <a:pt x="497" y="567"/>
                  </a:moveTo>
                  <a:cubicBezTo>
                    <a:pt x="498" y="567"/>
                    <a:pt x="498" y="567"/>
                    <a:pt x="498" y="567"/>
                  </a:cubicBezTo>
                  <a:cubicBezTo>
                    <a:pt x="507" y="567"/>
                    <a:pt x="514" y="574"/>
                    <a:pt x="514" y="583"/>
                  </a:cubicBezTo>
                  <a:cubicBezTo>
                    <a:pt x="514" y="583"/>
                    <a:pt x="514" y="583"/>
                    <a:pt x="514" y="583"/>
                  </a:cubicBezTo>
                  <a:cubicBezTo>
                    <a:pt x="514" y="592"/>
                    <a:pt x="507" y="599"/>
                    <a:pt x="498" y="599"/>
                  </a:cubicBezTo>
                  <a:cubicBezTo>
                    <a:pt x="497" y="599"/>
                    <a:pt x="497" y="599"/>
                    <a:pt x="497" y="599"/>
                  </a:cubicBezTo>
                  <a:cubicBezTo>
                    <a:pt x="489" y="599"/>
                    <a:pt x="482" y="592"/>
                    <a:pt x="482" y="583"/>
                  </a:cubicBezTo>
                  <a:cubicBezTo>
                    <a:pt x="482" y="583"/>
                    <a:pt x="482" y="583"/>
                    <a:pt x="482" y="583"/>
                  </a:cubicBezTo>
                  <a:cubicBezTo>
                    <a:pt x="482" y="574"/>
                    <a:pt x="489" y="567"/>
                    <a:pt x="497" y="567"/>
                  </a:cubicBezTo>
                  <a:close/>
                  <a:moveTo>
                    <a:pt x="482" y="530"/>
                  </a:moveTo>
                  <a:cubicBezTo>
                    <a:pt x="482" y="530"/>
                    <a:pt x="482" y="530"/>
                    <a:pt x="482" y="530"/>
                  </a:cubicBezTo>
                  <a:cubicBezTo>
                    <a:pt x="482" y="521"/>
                    <a:pt x="489" y="514"/>
                    <a:pt x="497" y="514"/>
                  </a:cubicBezTo>
                  <a:cubicBezTo>
                    <a:pt x="498" y="514"/>
                    <a:pt x="498" y="514"/>
                    <a:pt x="498" y="514"/>
                  </a:cubicBezTo>
                  <a:cubicBezTo>
                    <a:pt x="507" y="514"/>
                    <a:pt x="514" y="521"/>
                    <a:pt x="514" y="530"/>
                  </a:cubicBezTo>
                  <a:cubicBezTo>
                    <a:pt x="514" y="530"/>
                    <a:pt x="514" y="530"/>
                    <a:pt x="514" y="530"/>
                  </a:cubicBezTo>
                  <a:cubicBezTo>
                    <a:pt x="514" y="539"/>
                    <a:pt x="507" y="546"/>
                    <a:pt x="498" y="546"/>
                  </a:cubicBezTo>
                  <a:cubicBezTo>
                    <a:pt x="497" y="546"/>
                    <a:pt x="497" y="546"/>
                    <a:pt x="497" y="546"/>
                  </a:cubicBezTo>
                  <a:cubicBezTo>
                    <a:pt x="489" y="546"/>
                    <a:pt x="482" y="539"/>
                    <a:pt x="482" y="530"/>
                  </a:cubicBezTo>
                  <a:close/>
                  <a:moveTo>
                    <a:pt x="497" y="621"/>
                  </a:moveTo>
                  <a:cubicBezTo>
                    <a:pt x="498" y="621"/>
                    <a:pt x="498" y="621"/>
                    <a:pt x="498" y="621"/>
                  </a:cubicBezTo>
                  <a:cubicBezTo>
                    <a:pt x="507" y="621"/>
                    <a:pt x="514" y="628"/>
                    <a:pt x="514" y="637"/>
                  </a:cubicBezTo>
                  <a:cubicBezTo>
                    <a:pt x="514" y="637"/>
                    <a:pt x="514" y="637"/>
                    <a:pt x="514" y="637"/>
                  </a:cubicBezTo>
                  <a:cubicBezTo>
                    <a:pt x="514" y="646"/>
                    <a:pt x="507" y="653"/>
                    <a:pt x="498" y="653"/>
                  </a:cubicBezTo>
                  <a:cubicBezTo>
                    <a:pt x="497" y="653"/>
                    <a:pt x="497" y="653"/>
                    <a:pt x="497" y="653"/>
                  </a:cubicBezTo>
                  <a:cubicBezTo>
                    <a:pt x="489" y="653"/>
                    <a:pt x="482" y="646"/>
                    <a:pt x="482" y="637"/>
                  </a:cubicBezTo>
                  <a:cubicBezTo>
                    <a:pt x="482" y="637"/>
                    <a:pt x="482" y="637"/>
                    <a:pt x="482" y="637"/>
                  </a:cubicBezTo>
                  <a:cubicBezTo>
                    <a:pt x="482" y="628"/>
                    <a:pt x="489" y="621"/>
                    <a:pt x="497" y="621"/>
                  </a:cubicBezTo>
                  <a:close/>
                  <a:moveTo>
                    <a:pt x="549" y="567"/>
                  </a:moveTo>
                  <a:cubicBezTo>
                    <a:pt x="550" y="567"/>
                    <a:pt x="550" y="567"/>
                    <a:pt x="550" y="567"/>
                  </a:cubicBezTo>
                  <a:cubicBezTo>
                    <a:pt x="559" y="567"/>
                    <a:pt x="566" y="574"/>
                    <a:pt x="566" y="583"/>
                  </a:cubicBezTo>
                  <a:cubicBezTo>
                    <a:pt x="566" y="583"/>
                    <a:pt x="566" y="583"/>
                    <a:pt x="566" y="583"/>
                  </a:cubicBezTo>
                  <a:cubicBezTo>
                    <a:pt x="566" y="592"/>
                    <a:pt x="559" y="599"/>
                    <a:pt x="550" y="599"/>
                  </a:cubicBezTo>
                  <a:cubicBezTo>
                    <a:pt x="549" y="599"/>
                    <a:pt x="549" y="599"/>
                    <a:pt x="549" y="599"/>
                  </a:cubicBezTo>
                  <a:cubicBezTo>
                    <a:pt x="541" y="599"/>
                    <a:pt x="534" y="592"/>
                    <a:pt x="534" y="583"/>
                  </a:cubicBezTo>
                  <a:cubicBezTo>
                    <a:pt x="534" y="583"/>
                    <a:pt x="534" y="583"/>
                    <a:pt x="534" y="583"/>
                  </a:cubicBezTo>
                  <a:cubicBezTo>
                    <a:pt x="534" y="574"/>
                    <a:pt x="541" y="567"/>
                    <a:pt x="549" y="567"/>
                  </a:cubicBezTo>
                  <a:close/>
                  <a:moveTo>
                    <a:pt x="534" y="530"/>
                  </a:moveTo>
                  <a:cubicBezTo>
                    <a:pt x="534" y="530"/>
                    <a:pt x="534" y="530"/>
                    <a:pt x="534" y="530"/>
                  </a:cubicBezTo>
                  <a:cubicBezTo>
                    <a:pt x="534" y="521"/>
                    <a:pt x="541" y="514"/>
                    <a:pt x="549" y="514"/>
                  </a:cubicBezTo>
                  <a:cubicBezTo>
                    <a:pt x="550" y="514"/>
                    <a:pt x="550" y="514"/>
                    <a:pt x="550" y="514"/>
                  </a:cubicBezTo>
                  <a:cubicBezTo>
                    <a:pt x="559" y="514"/>
                    <a:pt x="566" y="521"/>
                    <a:pt x="566" y="530"/>
                  </a:cubicBezTo>
                  <a:cubicBezTo>
                    <a:pt x="566" y="530"/>
                    <a:pt x="566" y="530"/>
                    <a:pt x="566" y="530"/>
                  </a:cubicBezTo>
                  <a:cubicBezTo>
                    <a:pt x="566" y="539"/>
                    <a:pt x="559" y="546"/>
                    <a:pt x="550" y="546"/>
                  </a:cubicBezTo>
                  <a:cubicBezTo>
                    <a:pt x="549" y="546"/>
                    <a:pt x="549" y="546"/>
                    <a:pt x="549" y="546"/>
                  </a:cubicBezTo>
                  <a:cubicBezTo>
                    <a:pt x="541" y="546"/>
                    <a:pt x="534" y="539"/>
                    <a:pt x="534" y="530"/>
                  </a:cubicBezTo>
                  <a:close/>
                  <a:moveTo>
                    <a:pt x="549" y="621"/>
                  </a:moveTo>
                  <a:cubicBezTo>
                    <a:pt x="550" y="621"/>
                    <a:pt x="550" y="621"/>
                    <a:pt x="550" y="621"/>
                  </a:cubicBezTo>
                  <a:cubicBezTo>
                    <a:pt x="559" y="621"/>
                    <a:pt x="566" y="628"/>
                    <a:pt x="566" y="637"/>
                  </a:cubicBezTo>
                  <a:cubicBezTo>
                    <a:pt x="566" y="637"/>
                    <a:pt x="566" y="637"/>
                    <a:pt x="566" y="637"/>
                  </a:cubicBezTo>
                  <a:cubicBezTo>
                    <a:pt x="566" y="646"/>
                    <a:pt x="559" y="653"/>
                    <a:pt x="550" y="653"/>
                  </a:cubicBezTo>
                  <a:cubicBezTo>
                    <a:pt x="549" y="653"/>
                    <a:pt x="549" y="653"/>
                    <a:pt x="549" y="653"/>
                  </a:cubicBezTo>
                  <a:cubicBezTo>
                    <a:pt x="541" y="653"/>
                    <a:pt x="534" y="646"/>
                    <a:pt x="534" y="637"/>
                  </a:cubicBezTo>
                  <a:cubicBezTo>
                    <a:pt x="534" y="637"/>
                    <a:pt x="534" y="637"/>
                    <a:pt x="534" y="637"/>
                  </a:cubicBezTo>
                  <a:cubicBezTo>
                    <a:pt x="534" y="628"/>
                    <a:pt x="541" y="621"/>
                    <a:pt x="549" y="621"/>
                  </a:cubicBezTo>
                  <a:close/>
                  <a:moveTo>
                    <a:pt x="549" y="673"/>
                  </a:moveTo>
                  <a:cubicBezTo>
                    <a:pt x="550" y="673"/>
                    <a:pt x="550" y="673"/>
                    <a:pt x="550" y="673"/>
                  </a:cubicBezTo>
                  <a:cubicBezTo>
                    <a:pt x="559" y="673"/>
                    <a:pt x="566" y="680"/>
                    <a:pt x="566" y="689"/>
                  </a:cubicBezTo>
                  <a:cubicBezTo>
                    <a:pt x="566" y="689"/>
                    <a:pt x="566" y="689"/>
                    <a:pt x="566" y="689"/>
                  </a:cubicBezTo>
                  <a:cubicBezTo>
                    <a:pt x="566" y="698"/>
                    <a:pt x="559" y="705"/>
                    <a:pt x="550" y="705"/>
                  </a:cubicBezTo>
                  <a:cubicBezTo>
                    <a:pt x="549" y="705"/>
                    <a:pt x="549" y="705"/>
                    <a:pt x="549" y="705"/>
                  </a:cubicBezTo>
                  <a:cubicBezTo>
                    <a:pt x="541" y="705"/>
                    <a:pt x="534" y="698"/>
                    <a:pt x="534" y="689"/>
                  </a:cubicBezTo>
                  <a:cubicBezTo>
                    <a:pt x="534" y="689"/>
                    <a:pt x="534" y="689"/>
                    <a:pt x="534" y="689"/>
                  </a:cubicBezTo>
                  <a:cubicBezTo>
                    <a:pt x="534" y="680"/>
                    <a:pt x="541" y="673"/>
                    <a:pt x="549" y="673"/>
                  </a:cubicBezTo>
                  <a:close/>
                  <a:moveTo>
                    <a:pt x="618" y="637"/>
                  </a:moveTo>
                  <a:cubicBezTo>
                    <a:pt x="618" y="646"/>
                    <a:pt x="611" y="653"/>
                    <a:pt x="602" y="653"/>
                  </a:cubicBezTo>
                  <a:cubicBezTo>
                    <a:pt x="601" y="653"/>
                    <a:pt x="601" y="653"/>
                    <a:pt x="601" y="653"/>
                  </a:cubicBezTo>
                  <a:cubicBezTo>
                    <a:pt x="593" y="653"/>
                    <a:pt x="586" y="646"/>
                    <a:pt x="586" y="637"/>
                  </a:cubicBezTo>
                  <a:cubicBezTo>
                    <a:pt x="586" y="637"/>
                    <a:pt x="586" y="637"/>
                    <a:pt x="586" y="637"/>
                  </a:cubicBezTo>
                  <a:cubicBezTo>
                    <a:pt x="586" y="628"/>
                    <a:pt x="593" y="621"/>
                    <a:pt x="601" y="621"/>
                  </a:cubicBezTo>
                  <a:cubicBezTo>
                    <a:pt x="602" y="621"/>
                    <a:pt x="602" y="621"/>
                    <a:pt x="602" y="621"/>
                  </a:cubicBezTo>
                  <a:cubicBezTo>
                    <a:pt x="611" y="621"/>
                    <a:pt x="618" y="628"/>
                    <a:pt x="618" y="637"/>
                  </a:cubicBezTo>
                  <a:close/>
                  <a:moveTo>
                    <a:pt x="618" y="583"/>
                  </a:moveTo>
                  <a:cubicBezTo>
                    <a:pt x="618" y="592"/>
                    <a:pt x="611" y="599"/>
                    <a:pt x="602" y="599"/>
                  </a:cubicBezTo>
                  <a:cubicBezTo>
                    <a:pt x="601" y="599"/>
                    <a:pt x="601" y="599"/>
                    <a:pt x="601" y="599"/>
                  </a:cubicBezTo>
                  <a:cubicBezTo>
                    <a:pt x="593" y="599"/>
                    <a:pt x="586" y="592"/>
                    <a:pt x="586" y="583"/>
                  </a:cubicBezTo>
                  <a:cubicBezTo>
                    <a:pt x="586" y="583"/>
                    <a:pt x="586" y="583"/>
                    <a:pt x="586" y="583"/>
                  </a:cubicBezTo>
                  <a:cubicBezTo>
                    <a:pt x="586" y="574"/>
                    <a:pt x="593" y="567"/>
                    <a:pt x="601" y="567"/>
                  </a:cubicBezTo>
                  <a:cubicBezTo>
                    <a:pt x="602" y="567"/>
                    <a:pt x="602" y="567"/>
                    <a:pt x="602" y="567"/>
                  </a:cubicBezTo>
                  <a:cubicBezTo>
                    <a:pt x="611" y="567"/>
                    <a:pt x="618" y="574"/>
                    <a:pt x="618" y="583"/>
                  </a:cubicBezTo>
                  <a:close/>
                  <a:moveTo>
                    <a:pt x="618" y="530"/>
                  </a:moveTo>
                  <a:cubicBezTo>
                    <a:pt x="618" y="539"/>
                    <a:pt x="611" y="546"/>
                    <a:pt x="602" y="546"/>
                  </a:cubicBezTo>
                  <a:cubicBezTo>
                    <a:pt x="601" y="546"/>
                    <a:pt x="601" y="546"/>
                    <a:pt x="601" y="546"/>
                  </a:cubicBezTo>
                  <a:cubicBezTo>
                    <a:pt x="593" y="546"/>
                    <a:pt x="586" y="539"/>
                    <a:pt x="586" y="530"/>
                  </a:cubicBezTo>
                  <a:cubicBezTo>
                    <a:pt x="586" y="530"/>
                    <a:pt x="586" y="530"/>
                    <a:pt x="586" y="530"/>
                  </a:cubicBezTo>
                  <a:cubicBezTo>
                    <a:pt x="586" y="521"/>
                    <a:pt x="593" y="514"/>
                    <a:pt x="601" y="514"/>
                  </a:cubicBezTo>
                  <a:cubicBezTo>
                    <a:pt x="602" y="514"/>
                    <a:pt x="602" y="514"/>
                    <a:pt x="602" y="514"/>
                  </a:cubicBezTo>
                  <a:cubicBezTo>
                    <a:pt x="611" y="514"/>
                    <a:pt x="618" y="521"/>
                    <a:pt x="618" y="530"/>
                  </a:cubicBezTo>
                  <a:close/>
                  <a:moveTo>
                    <a:pt x="618" y="414"/>
                  </a:moveTo>
                  <a:cubicBezTo>
                    <a:pt x="618" y="423"/>
                    <a:pt x="610" y="431"/>
                    <a:pt x="601" y="431"/>
                  </a:cubicBezTo>
                  <a:cubicBezTo>
                    <a:pt x="384" y="431"/>
                    <a:pt x="384" y="431"/>
                    <a:pt x="384" y="431"/>
                  </a:cubicBezTo>
                  <a:cubicBezTo>
                    <a:pt x="375" y="431"/>
                    <a:pt x="368" y="438"/>
                    <a:pt x="368" y="447"/>
                  </a:cubicBezTo>
                  <a:cubicBezTo>
                    <a:pt x="368" y="974"/>
                    <a:pt x="368" y="974"/>
                    <a:pt x="368" y="974"/>
                  </a:cubicBezTo>
                  <a:cubicBezTo>
                    <a:pt x="368" y="983"/>
                    <a:pt x="360" y="991"/>
                    <a:pt x="351" y="991"/>
                  </a:cubicBezTo>
                  <a:cubicBezTo>
                    <a:pt x="74" y="991"/>
                    <a:pt x="74" y="991"/>
                    <a:pt x="74" y="991"/>
                  </a:cubicBezTo>
                  <a:cubicBezTo>
                    <a:pt x="65" y="991"/>
                    <a:pt x="58" y="983"/>
                    <a:pt x="58" y="974"/>
                  </a:cubicBezTo>
                  <a:cubicBezTo>
                    <a:pt x="58" y="74"/>
                    <a:pt x="58" y="74"/>
                    <a:pt x="58" y="74"/>
                  </a:cubicBezTo>
                  <a:cubicBezTo>
                    <a:pt x="58" y="65"/>
                    <a:pt x="65" y="57"/>
                    <a:pt x="74" y="57"/>
                  </a:cubicBezTo>
                  <a:cubicBezTo>
                    <a:pt x="601" y="57"/>
                    <a:pt x="601" y="57"/>
                    <a:pt x="601" y="57"/>
                  </a:cubicBezTo>
                  <a:cubicBezTo>
                    <a:pt x="610" y="57"/>
                    <a:pt x="618" y="65"/>
                    <a:pt x="618" y="74"/>
                  </a:cubicBezTo>
                  <a:lnTo>
                    <a:pt x="618"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6" name="Rectangle 6"/>
            <p:cNvSpPr>
              <a:spLocks noChangeArrowheads="1"/>
            </p:cNvSpPr>
            <p:nvPr/>
          </p:nvSpPr>
          <p:spPr bwMode="auto">
            <a:xfrm>
              <a:off x="-4067175" y="5792788"/>
              <a:ext cx="2540000" cy="563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7" name="Freeform 7"/>
            <p:cNvSpPr>
              <a:spLocks/>
            </p:cNvSpPr>
            <p:nvPr/>
          </p:nvSpPr>
          <p:spPr bwMode="auto">
            <a:xfrm>
              <a:off x="-3709988" y="1711325"/>
              <a:ext cx="1814513" cy="534987"/>
            </a:xfrm>
            <a:custGeom>
              <a:avLst/>
              <a:gdLst>
                <a:gd name="T0" fmla="*/ 1084 w 1143"/>
                <a:gd name="T1" fmla="*/ 0 h 337"/>
                <a:gd name="T2" fmla="*/ 932 w 1143"/>
                <a:gd name="T3" fmla="*/ 0 h 337"/>
                <a:gd name="T4" fmla="*/ 932 w 1143"/>
                <a:gd name="T5" fmla="*/ 287 h 337"/>
                <a:gd name="T6" fmla="*/ 865 w 1143"/>
                <a:gd name="T7" fmla="*/ 287 h 337"/>
                <a:gd name="T8" fmla="*/ 865 w 1143"/>
                <a:gd name="T9" fmla="*/ 0 h 337"/>
                <a:gd name="T10" fmla="*/ 714 w 1143"/>
                <a:gd name="T11" fmla="*/ 0 h 337"/>
                <a:gd name="T12" fmla="*/ 714 w 1143"/>
                <a:gd name="T13" fmla="*/ 287 h 337"/>
                <a:gd name="T14" fmla="*/ 647 w 1143"/>
                <a:gd name="T15" fmla="*/ 287 h 337"/>
                <a:gd name="T16" fmla="*/ 647 w 1143"/>
                <a:gd name="T17" fmla="*/ 0 h 337"/>
                <a:gd name="T18" fmla="*/ 496 w 1143"/>
                <a:gd name="T19" fmla="*/ 0 h 337"/>
                <a:gd name="T20" fmla="*/ 496 w 1143"/>
                <a:gd name="T21" fmla="*/ 287 h 337"/>
                <a:gd name="T22" fmla="*/ 427 w 1143"/>
                <a:gd name="T23" fmla="*/ 287 h 337"/>
                <a:gd name="T24" fmla="*/ 427 w 1143"/>
                <a:gd name="T25" fmla="*/ 0 h 337"/>
                <a:gd name="T26" fmla="*/ 275 w 1143"/>
                <a:gd name="T27" fmla="*/ 0 h 337"/>
                <a:gd name="T28" fmla="*/ 275 w 1143"/>
                <a:gd name="T29" fmla="*/ 287 h 337"/>
                <a:gd name="T30" fmla="*/ 209 w 1143"/>
                <a:gd name="T31" fmla="*/ 287 h 337"/>
                <a:gd name="T32" fmla="*/ 209 w 1143"/>
                <a:gd name="T33" fmla="*/ 0 h 337"/>
                <a:gd name="T34" fmla="*/ 57 w 1143"/>
                <a:gd name="T35" fmla="*/ 0 h 337"/>
                <a:gd name="T36" fmla="*/ 57 w 1143"/>
                <a:gd name="T37" fmla="*/ 287 h 337"/>
                <a:gd name="T38" fmla="*/ 0 w 1143"/>
                <a:gd name="T39" fmla="*/ 287 h 337"/>
                <a:gd name="T40" fmla="*/ 0 w 1143"/>
                <a:gd name="T41" fmla="*/ 337 h 337"/>
                <a:gd name="T42" fmla="*/ 1143 w 1143"/>
                <a:gd name="T43" fmla="*/ 337 h 337"/>
                <a:gd name="T44" fmla="*/ 1143 w 1143"/>
                <a:gd name="T45" fmla="*/ 287 h 337"/>
                <a:gd name="T46" fmla="*/ 1084 w 1143"/>
                <a:gd name="T47" fmla="*/ 287 h 337"/>
                <a:gd name="T48" fmla="*/ 1084 w 1143"/>
                <a:gd name="T4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37">
                  <a:moveTo>
                    <a:pt x="1084" y="0"/>
                  </a:moveTo>
                  <a:lnTo>
                    <a:pt x="932" y="0"/>
                  </a:lnTo>
                  <a:lnTo>
                    <a:pt x="932" y="287"/>
                  </a:lnTo>
                  <a:lnTo>
                    <a:pt x="865" y="287"/>
                  </a:lnTo>
                  <a:lnTo>
                    <a:pt x="865" y="0"/>
                  </a:lnTo>
                  <a:lnTo>
                    <a:pt x="714" y="0"/>
                  </a:lnTo>
                  <a:lnTo>
                    <a:pt x="714" y="287"/>
                  </a:lnTo>
                  <a:lnTo>
                    <a:pt x="647" y="287"/>
                  </a:lnTo>
                  <a:lnTo>
                    <a:pt x="647" y="0"/>
                  </a:lnTo>
                  <a:lnTo>
                    <a:pt x="496" y="0"/>
                  </a:lnTo>
                  <a:lnTo>
                    <a:pt x="496" y="287"/>
                  </a:lnTo>
                  <a:lnTo>
                    <a:pt x="427" y="287"/>
                  </a:lnTo>
                  <a:lnTo>
                    <a:pt x="427" y="0"/>
                  </a:lnTo>
                  <a:lnTo>
                    <a:pt x="275" y="0"/>
                  </a:lnTo>
                  <a:lnTo>
                    <a:pt x="275" y="287"/>
                  </a:lnTo>
                  <a:lnTo>
                    <a:pt x="209" y="287"/>
                  </a:lnTo>
                  <a:lnTo>
                    <a:pt x="209" y="0"/>
                  </a:lnTo>
                  <a:lnTo>
                    <a:pt x="57" y="0"/>
                  </a:lnTo>
                  <a:lnTo>
                    <a:pt x="57" y="287"/>
                  </a:lnTo>
                  <a:lnTo>
                    <a:pt x="0" y="287"/>
                  </a:lnTo>
                  <a:lnTo>
                    <a:pt x="0" y="337"/>
                  </a:lnTo>
                  <a:lnTo>
                    <a:pt x="1143" y="337"/>
                  </a:lnTo>
                  <a:lnTo>
                    <a:pt x="1143" y="287"/>
                  </a:lnTo>
                  <a:lnTo>
                    <a:pt x="1084" y="287"/>
                  </a:lnTo>
                  <a:lnTo>
                    <a:pt x="10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Freeform 8"/>
            <p:cNvSpPr>
              <a:spLocks/>
            </p:cNvSpPr>
            <p:nvPr/>
          </p:nvSpPr>
          <p:spPr bwMode="auto">
            <a:xfrm>
              <a:off x="-3709988" y="2557463"/>
              <a:ext cx="787400" cy="533400"/>
            </a:xfrm>
            <a:custGeom>
              <a:avLst/>
              <a:gdLst>
                <a:gd name="T0" fmla="*/ 427 w 496"/>
                <a:gd name="T1" fmla="*/ 0 h 336"/>
                <a:gd name="T2" fmla="*/ 275 w 496"/>
                <a:gd name="T3" fmla="*/ 0 h 336"/>
                <a:gd name="T4" fmla="*/ 275 w 496"/>
                <a:gd name="T5" fmla="*/ 286 h 336"/>
                <a:gd name="T6" fmla="*/ 209 w 496"/>
                <a:gd name="T7" fmla="*/ 286 h 336"/>
                <a:gd name="T8" fmla="*/ 209 w 496"/>
                <a:gd name="T9" fmla="*/ 0 h 336"/>
                <a:gd name="T10" fmla="*/ 57 w 496"/>
                <a:gd name="T11" fmla="*/ 0 h 336"/>
                <a:gd name="T12" fmla="*/ 57 w 496"/>
                <a:gd name="T13" fmla="*/ 286 h 336"/>
                <a:gd name="T14" fmla="*/ 0 w 496"/>
                <a:gd name="T15" fmla="*/ 286 h 336"/>
                <a:gd name="T16" fmla="*/ 0 w 496"/>
                <a:gd name="T17" fmla="*/ 336 h 336"/>
                <a:gd name="T18" fmla="*/ 496 w 496"/>
                <a:gd name="T19" fmla="*/ 336 h 336"/>
                <a:gd name="T20" fmla="*/ 496 w 496"/>
                <a:gd name="T21" fmla="*/ 286 h 336"/>
                <a:gd name="T22" fmla="*/ 427 w 496"/>
                <a:gd name="T23" fmla="*/ 286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6"/>
                  </a:lnTo>
                  <a:lnTo>
                    <a:pt x="209" y="286"/>
                  </a:lnTo>
                  <a:lnTo>
                    <a:pt x="209" y="0"/>
                  </a:lnTo>
                  <a:lnTo>
                    <a:pt x="57" y="0"/>
                  </a:lnTo>
                  <a:lnTo>
                    <a:pt x="57" y="286"/>
                  </a:lnTo>
                  <a:lnTo>
                    <a:pt x="0" y="286"/>
                  </a:lnTo>
                  <a:lnTo>
                    <a:pt x="0" y="336"/>
                  </a:lnTo>
                  <a:lnTo>
                    <a:pt x="496" y="336"/>
                  </a:lnTo>
                  <a:lnTo>
                    <a:pt x="496" y="286"/>
                  </a:lnTo>
                  <a:lnTo>
                    <a:pt x="427" y="286"/>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9" name="Freeform 9"/>
            <p:cNvSpPr>
              <a:spLocks/>
            </p:cNvSpPr>
            <p:nvPr/>
          </p:nvSpPr>
          <p:spPr bwMode="auto">
            <a:xfrm>
              <a:off x="-3709988" y="3403600"/>
              <a:ext cx="787400" cy="533400"/>
            </a:xfrm>
            <a:custGeom>
              <a:avLst/>
              <a:gdLst>
                <a:gd name="T0" fmla="*/ 427 w 496"/>
                <a:gd name="T1" fmla="*/ 0 h 336"/>
                <a:gd name="T2" fmla="*/ 275 w 496"/>
                <a:gd name="T3" fmla="*/ 0 h 336"/>
                <a:gd name="T4" fmla="*/ 275 w 496"/>
                <a:gd name="T5" fmla="*/ 286 h 336"/>
                <a:gd name="T6" fmla="*/ 209 w 496"/>
                <a:gd name="T7" fmla="*/ 286 h 336"/>
                <a:gd name="T8" fmla="*/ 209 w 496"/>
                <a:gd name="T9" fmla="*/ 0 h 336"/>
                <a:gd name="T10" fmla="*/ 57 w 496"/>
                <a:gd name="T11" fmla="*/ 0 h 336"/>
                <a:gd name="T12" fmla="*/ 57 w 496"/>
                <a:gd name="T13" fmla="*/ 286 h 336"/>
                <a:gd name="T14" fmla="*/ 0 w 496"/>
                <a:gd name="T15" fmla="*/ 286 h 336"/>
                <a:gd name="T16" fmla="*/ 0 w 496"/>
                <a:gd name="T17" fmla="*/ 336 h 336"/>
                <a:gd name="T18" fmla="*/ 496 w 496"/>
                <a:gd name="T19" fmla="*/ 336 h 336"/>
                <a:gd name="T20" fmla="*/ 496 w 496"/>
                <a:gd name="T21" fmla="*/ 286 h 336"/>
                <a:gd name="T22" fmla="*/ 427 w 496"/>
                <a:gd name="T23" fmla="*/ 286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6"/>
                  </a:lnTo>
                  <a:lnTo>
                    <a:pt x="209" y="286"/>
                  </a:lnTo>
                  <a:lnTo>
                    <a:pt x="209" y="0"/>
                  </a:lnTo>
                  <a:lnTo>
                    <a:pt x="57" y="0"/>
                  </a:lnTo>
                  <a:lnTo>
                    <a:pt x="57" y="286"/>
                  </a:lnTo>
                  <a:lnTo>
                    <a:pt x="0" y="286"/>
                  </a:lnTo>
                  <a:lnTo>
                    <a:pt x="0" y="336"/>
                  </a:lnTo>
                  <a:lnTo>
                    <a:pt x="496" y="336"/>
                  </a:lnTo>
                  <a:lnTo>
                    <a:pt x="496" y="286"/>
                  </a:lnTo>
                  <a:lnTo>
                    <a:pt x="427" y="286"/>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0" name="Freeform 10"/>
            <p:cNvSpPr>
              <a:spLocks/>
            </p:cNvSpPr>
            <p:nvPr/>
          </p:nvSpPr>
          <p:spPr bwMode="auto">
            <a:xfrm>
              <a:off x="-3709988" y="4248150"/>
              <a:ext cx="787400" cy="533400"/>
            </a:xfrm>
            <a:custGeom>
              <a:avLst/>
              <a:gdLst>
                <a:gd name="T0" fmla="*/ 427 w 496"/>
                <a:gd name="T1" fmla="*/ 0 h 336"/>
                <a:gd name="T2" fmla="*/ 275 w 496"/>
                <a:gd name="T3" fmla="*/ 0 h 336"/>
                <a:gd name="T4" fmla="*/ 275 w 496"/>
                <a:gd name="T5" fmla="*/ 287 h 336"/>
                <a:gd name="T6" fmla="*/ 209 w 496"/>
                <a:gd name="T7" fmla="*/ 287 h 336"/>
                <a:gd name="T8" fmla="*/ 209 w 496"/>
                <a:gd name="T9" fmla="*/ 0 h 336"/>
                <a:gd name="T10" fmla="*/ 57 w 496"/>
                <a:gd name="T11" fmla="*/ 0 h 336"/>
                <a:gd name="T12" fmla="*/ 57 w 496"/>
                <a:gd name="T13" fmla="*/ 287 h 336"/>
                <a:gd name="T14" fmla="*/ 0 w 496"/>
                <a:gd name="T15" fmla="*/ 287 h 336"/>
                <a:gd name="T16" fmla="*/ 0 w 496"/>
                <a:gd name="T17" fmla="*/ 336 h 336"/>
                <a:gd name="T18" fmla="*/ 496 w 496"/>
                <a:gd name="T19" fmla="*/ 336 h 336"/>
                <a:gd name="T20" fmla="*/ 496 w 496"/>
                <a:gd name="T21" fmla="*/ 287 h 336"/>
                <a:gd name="T22" fmla="*/ 427 w 496"/>
                <a:gd name="T23" fmla="*/ 287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7"/>
                  </a:lnTo>
                  <a:lnTo>
                    <a:pt x="209" y="287"/>
                  </a:lnTo>
                  <a:lnTo>
                    <a:pt x="209" y="0"/>
                  </a:lnTo>
                  <a:lnTo>
                    <a:pt x="57" y="0"/>
                  </a:lnTo>
                  <a:lnTo>
                    <a:pt x="57" y="287"/>
                  </a:lnTo>
                  <a:lnTo>
                    <a:pt x="0" y="287"/>
                  </a:lnTo>
                  <a:lnTo>
                    <a:pt x="0" y="336"/>
                  </a:lnTo>
                  <a:lnTo>
                    <a:pt x="496" y="336"/>
                  </a:lnTo>
                  <a:lnTo>
                    <a:pt x="496" y="287"/>
                  </a:lnTo>
                  <a:lnTo>
                    <a:pt x="427" y="287"/>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41" name="Group 40"/>
          <p:cNvGrpSpPr>
            <a:grpSpLocks noChangeAspect="1"/>
          </p:cNvGrpSpPr>
          <p:nvPr/>
        </p:nvGrpSpPr>
        <p:grpSpPr>
          <a:xfrm>
            <a:off x="7572998" y="2880483"/>
            <a:ext cx="484117" cy="343059"/>
            <a:chOff x="2722563" y="4257676"/>
            <a:chExt cx="2887662" cy="2046288"/>
          </a:xfrm>
          <a:solidFill>
            <a:schemeClr val="bg1">
              <a:lumMod val="95000"/>
            </a:schemeClr>
          </a:solidFill>
        </p:grpSpPr>
        <p:sp>
          <p:nvSpPr>
            <p:cNvPr id="42" name="Rectangle 14"/>
            <p:cNvSpPr>
              <a:spLocks noChangeArrowheads="1"/>
            </p:cNvSpPr>
            <p:nvPr/>
          </p:nvSpPr>
          <p:spPr bwMode="auto">
            <a:xfrm>
              <a:off x="4600575"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3" name="Rectangle 15"/>
            <p:cNvSpPr>
              <a:spLocks noChangeArrowheads="1"/>
            </p:cNvSpPr>
            <p:nvPr/>
          </p:nvSpPr>
          <p:spPr bwMode="auto">
            <a:xfrm>
              <a:off x="4894263"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4" name="Rectangle 16"/>
            <p:cNvSpPr>
              <a:spLocks noChangeArrowheads="1"/>
            </p:cNvSpPr>
            <p:nvPr/>
          </p:nvSpPr>
          <p:spPr bwMode="auto">
            <a:xfrm>
              <a:off x="4221163" y="5508626"/>
              <a:ext cx="85725"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5" name="Rectangle 17"/>
            <p:cNvSpPr>
              <a:spLocks noChangeArrowheads="1"/>
            </p:cNvSpPr>
            <p:nvPr/>
          </p:nvSpPr>
          <p:spPr bwMode="auto">
            <a:xfrm>
              <a:off x="4333875" y="5508626"/>
              <a:ext cx="214312"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6" name="Rectangle 18"/>
            <p:cNvSpPr>
              <a:spLocks noChangeArrowheads="1"/>
            </p:cNvSpPr>
            <p:nvPr/>
          </p:nvSpPr>
          <p:spPr bwMode="auto">
            <a:xfrm>
              <a:off x="5281613"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7" name="Freeform 19"/>
            <p:cNvSpPr>
              <a:spLocks/>
            </p:cNvSpPr>
            <p:nvPr/>
          </p:nvSpPr>
          <p:spPr bwMode="auto">
            <a:xfrm>
              <a:off x="2722563" y="4257676"/>
              <a:ext cx="2887662" cy="2046288"/>
            </a:xfrm>
            <a:custGeom>
              <a:avLst/>
              <a:gdLst>
                <a:gd name="T0" fmla="*/ 865 w 1819"/>
                <a:gd name="T1" fmla="*/ 620 h 1289"/>
                <a:gd name="T2" fmla="*/ 1629 w 1819"/>
                <a:gd name="T3" fmla="*/ 620 h 1289"/>
                <a:gd name="T4" fmla="*/ 1819 w 1819"/>
                <a:gd name="T5" fmla="*/ 223 h 1289"/>
                <a:gd name="T6" fmla="*/ 1819 w 1819"/>
                <a:gd name="T7" fmla="*/ 216 h 1289"/>
                <a:gd name="T8" fmla="*/ 439 w 1819"/>
                <a:gd name="T9" fmla="*/ 216 h 1289"/>
                <a:gd name="T10" fmla="*/ 439 w 1819"/>
                <a:gd name="T11" fmla="*/ 114 h 1289"/>
                <a:gd name="T12" fmla="*/ 1816 w 1819"/>
                <a:gd name="T13" fmla="*/ 114 h 1289"/>
                <a:gd name="T14" fmla="*/ 1814 w 1819"/>
                <a:gd name="T15" fmla="*/ 0 h 1289"/>
                <a:gd name="T16" fmla="*/ 0 w 1819"/>
                <a:gd name="T17" fmla="*/ 0 h 1289"/>
                <a:gd name="T18" fmla="*/ 0 w 1819"/>
                <a:gd name="T19" fmla="*/ 631 h 1289"/>
                <a:gd name="T20" fmla="*/ 349 w 1819"/>
                <a:gd name="T21" fmla="*/ 631 h 1289"/>
                <a:gd name="T22" fmla="*/ 204 w 1819"/>
                <a:gd name="T23" fmla="*/ 1289 h 1289"/>
                <a:gd name="T24" fmla="*/ 498 w 1819"/>
                <a:gd name="T25" fmla="*/ 1282 h 1289"/>
                <a:gd name="T26" fmla="*/ 626 w 1819"/>
                <a:gd name="T27" fmla="*/ 926 h 1289"/>
                <a:gd name="T28" fmla="*/ 669 w 1819"/>
                <a:gd name="T29" fmla="*/ 814 h 1289"/>
                <a:gd name="T30" fmla="*/ 754 w 1819"/>
                <a:gd name="T31" fmla="*/ 843 h 1289"/>
                <a:gd name="T32" fmla="*/ 873 w 1819"/>
                <a:gd name="T33" fmla="*/ 627 h 1289"/>
                <a:gd name="T34" fmla="*/ 863 w 1819"/>
                <a:gd name="T35" fmla="*/ 627 h 1289"/>
                <a:gd name="T36" fmla="*/ 865 w 1819"/>
                <a:gd name="T37" fmla="*/ 62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9" h="1289">
                  <a:moveTo>
                    <a:pt x="865" y="620"/>
                  </a:moveTo>
                  <a:lnTo>
                    <a:pt x="1629" y="620"/>
                  </a:lnTo>
                  <a:lnTo>
                    <a:pt x="1819" y="223"/>
                  </a:lnTo>
                  <a:lnTo>
                    <a:pt x="1819" y="216"/>
                  </a:lnTo>
                  <a:lnTo>
                    <a:pt x="439" y="216"/>
                  </a:lnTo>
                  <a:lnTo>
                    <a:pt x="439" y="114"/>
                  </a:lnTo>
                  <a:lnTo>
                    <a:pt x="1816" y="114"/>
                  </a:lnTo>
                  <a:lnTo>
                    <a:pt x="1814" y="0"/>
                  </a:lnTo>
                  <a:lnTo>
                    <a:pt x="0" y="0"/>
                  </a:lnTo>
                  <a:lnTo>
                    <a:pt x="0" y="631"/>
                  </a:lnTo>
                  <a:lnTo>
                    <a:pt x="349" y="631"/>
                  </a:lnTo>
                  <a:lnTo>
                    <a:pt x="204" y="1289"/>
                  </a:lnTo>
                  <a:lnTo>
                    <a:pt x="498" y="1282"/>
                  </a:lnTo>
                  <a:lnTo>
                    <a:pt x="626" y="926"/>
                  </a:lnTo>
                  <a:lnTo>
                    <a:pt x="669" y="814"/>
                  </a:lnTo>
                  <a:lnTo>
                    <a:pt x="754" y="843"/>
                  </a:lnTo>
                  <a:lnTo>
                    <a:pt x="873" y="627"/>
                  </a:lnTo>
                  <a:lnTo>
                    <a:pt x="863" y="627"/>
                  </a:lnTo>
                  <a:lnTo>
                    <a:pt x="865"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8" name="Rectangle 20"/>
            <p:cNvSpPr>
              <a:spLocks noChangeArrowheads="1"/>
            </p:cNvSpPr>
            <p:nvPr/>
          </p:nvSpPr>
          <p:spPr bwMode="auto">
            <a:xfrm>
              <a:off x="5424488" y="5508626"/>
              <a:ext cx="18573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53" name="Group 52"/>
          <p:cNvGrpSpPr/>
          <p:nvPr/>
        </p:nvGrpSpPr>
        <p:grpSpPr>
          <a:xfrm flipH="1">
            <a:off x="2144779" y="2888967"/>
            <a:ext cx="743642" cy="320468"/>
            <a:chOff x="18524538" y="-23752175"/>
            <a:chExt cx="41830625" cy="18087975"/>
          </a:xfrm>
          <a:solidFill>
            <a:schemeClr val="bg1">
              <a:lumMod val="95000"/>
            </a:schemeClr>
          </a:solidFill>
        </p:grpSpPr>
        <p:sp>
          <p:nvSpPr>
            <p:cNvPr id="54" name="Freeform 53"/>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sp>
          <p:nvSpPr>
            <p:cNvPr id="55" name="Freeform 54"/>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sp>
          <p:nvSpPr>
            <p:cNvPr id="56" name="Freeform 55"/>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grpSp>
      <p:sp>
        <p:nvSpPr>
          <p:cNvPr id="59" name="Oval 58"/>
          <p:cNvSpPr/>
          <p:nvPr/>
        </p:nvSpPr>
        <p:spPr>
          <a:xfrm>
            <a:off x="5276988" y="3325465"/>
            <a:ext cx="2092307" cy="2092307"/>
          </a:xfrm>
          <a:prstGeom prst="ellipse">
            <a:avLst/>
          </a:prstGeom>
          <a:solidFill>
            <a:schemeClr val="accent1"/>
          </a:solidFill>
          <a:ln>
            <a:noFill/>
          </a:ln>
          <a:effectLst>
            <a:innerShdw dist="1016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32509"/>
            <a:r>
              <a:rPr lang="en-US" sz="2000" dirty="0">
                <a:solidFill>
                  <a:prstClr val="white"/>
                </a:solidFill>
                <a:latin typeface="Segoe UI Semilight" panose="020B0402040204020203" pitchFamily="34" charset="0"/>
                <a:cs typeface="Segoe UI Semilight" panose="020B0402040204020203" pitchFamily="34" charset="0"/>
              </a:rPr>
              <a:t>Enterprise</a:t>
            </a:r>
          </a:p>
        </p:txBody>
      </p:sp>
      <p:grpSp>
        <p:nvGrpSpPr>
          <p:cNvPr id="60" name="Group 59"/>
          <p:cNvGrpSpPr/>
          <p:nvPr/>
        </p:nvGrpSpPr>
        <p:grpSpPr>
          <a:xfrm>
            <a:off x="5937075" y="3757420"/>
            <a:ext cx="669540" cy="893568"/>
            <a:chOff x="4134941" y="2147707"/>
            <a:chExt cx="511681" cy="682890"/>
          </a:xfrm>
          <a:solidFill>
            <a:schemeClr val="bg1"/>
          </a:solidFill>
        </p:grpSpPr>
        <p:sp>
          <p:nvSpPr>
            <p:cNvPr id="61" name="Freeform 5"/>
            <p:cNvSpPr>
              <a:spLocks noEditPoints="1"/>
            </p:cNvSpPr>
            <p:nvPr/>
          </p:nvSpPr>
          <p:spPr bwMode="auto">
            <a:xfrm>
              <a:off x="4134941" y="2435649"/>
              <a:ext cx="321406" cy="394948"/>
            </a:xfrm>
            <a:custGeom>
              <a:avLst/>
              <a:gdLst>
                <a:gd name="T0" fmla="*/ 0 w 826"/>
                <a:gd name="T1" fmla="*/ 0 h 1015"/>
                <a:gd name="T2" fmla="*/ 0 w 826"/>
                <a:gd name="T3" fmla="*/ 1015 h 1015"/>
                <a:gd name="T4" fmla="*/ 268 w 826"/>
                <a:gd name="T5" fmla="*/ 1015 h 1015"/>
                <a:gd name="T6" fmla="*/ 268 w 826"/>
                <a:gd name="T7" fmla="*/ 806 h 1015"/>
                <a:gd name="T8" fmla="*/ 375 w 826"/>
                <a:gd name="T9" fmla="*/ 806 h 1015"/>
                <a:gd name="T10" fmla="*/ 375 w 826"/>
                <a:gd name="T11" fmla="*/ 1015 h 1015"/>
                <a:gd name="T12" fmla="*/ 453 w 826"/>
                <a:gd name="T13" fmla="*/ 1015 h 1015"/>
                <a:gd name="T14" fmla="*/ 453 w 826"/>
                <a:gd name="T15" fmla="*/ 806 h 1015"/>
                <a:gd name="T16" fmla="*/ 563 w 826"/>
                <a:gd name="T17" fmla="*/ 806 h 1015"/>
                <a:gd name="T18" fmla="*/ 563 w 826"/>
                <a:gd name="T19" fmla="*/ 1015 h 1015"/>
                <a:gd name="T20" fmla="*/ 826 w 826"/>
                <a:gd name="T21" fmla="*/ 1015 h 1015"/>
                <a:gd name="T22" fmla="*/ 826 w 826"/>
                <a:gd name="T23" fmla="*/ 0 h 1015"/>
                <a:gd name="T24" fmla="*/ 0 w 826"/>
                <a:gd name="T25" fmla="*/ 0 h 1015"/>
                <a:gd name="T26" fmla="*/ 748 w 826"/>
                <a:gd name="T27" fmla="*/ 740 h 1015"/>
                <a:gd name="T28" fmla="*/ 83 w 826"/>
                <a:gd name="T29" fmla="*/ 740 h 1015"/>
                <a:gd name="T30" fmla="*/ 83 w 826"/>
                <a:gd name="T31" fmla="*/ 633 h 1015"/>
                <a:gd name="T32" fmla="*/ 748 w 826"/>
                <a:gd name="T33" fmla="*/ 633 h 1015"/>
                <a:gd name="T34" fmla="*/ 748 w 826"/>
                <a:gd name="T35" fmla="*/ 740 h 1015"/>
                <a:gd name="T36" fmla="*/ 748 w 826"/>
                <a:gd name="T37" fmla="*/ 555 h 1015"/>
                <a:gd name="T38" fmla="*/ 83 w 826"/>
                <a:gd name="T39" fmla="*/ 555 h 1015"/>
                <a:gd name="T40" fmla="*/ 83 w 826"/>
                <a:gd name="T41" fmla="*/ 448 h 1015"/>
                <a:gd name="T42" fmla="*/ 748 w 826"/>
                <a:gd name="T43" fmla="*/ 448 h 1015"/>
                <a:gd name="T44" fmla="*/ 748 w 826"/>
                <a:gd name="T45" fmla="*/ 555 h 1015"/>
                <a:gd name="T46" fmla="*/ 748 w 826"/>
                <a:gd name="T47" fmla="*/ 372 h 1015"/>
                <a:gd name="T48" fmla="*/ 83 w 826"/>
                <a:gd name="T49" fmla="*/ 372 h 1015"/>
                <a:gd name="T50" fmla="*/ 83 w 826"/>
                <a:gd name="T51" fmla="*/ 266 h 1015"/>
                <a:gd name="T52" fmla="*/ 748 w 826"/>
                <a:gd name="T53" fmla="*/ 266 h 1015"/>
                <a:gd name="T54" fmla="*/ 748 w 826"/>
                <a:gd name="T55" fmla="*/ 372 h 1015"/>
                <a:gd name="T56" fmla="*/ 748 w 826"/>
                <a:gd name="T57" fmla="*/ 187 h 1015"/>
                <a:gd name="T58" fmla="*/ 83 w 826"/>
                <a:gd name="T59" fmla="*/ 187 h 1015"/>
                <a:gd name="T60" fmla="*/ 83 w 826"/>
                <a:gd name="T61" fmla="*/ 81 h 1015"/>
                <a:gd name="T62" fmla="*/ 748 w 826"/>
                <a:gd name="T63" fmla="*/ 81 h 1015"/>
                <a:gd name="T64" fmla="*/ 748 w 826"/>
                <a:gd name="T65" fmla="*/ 187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1015">
                  <a:moveTo>
                    <a:pt x="0" y="0"/>
                  </a:moveTo>
                  <a:lnTo>
                    <a:pt x="0" y="1015"/>
                  </a:lnTo>
                  <a:lnTo>
                    <a:pt x="268" y="1015"/>
                  </a:lnTo>
                  <a:lnTo>
                    <a:pt x="268" y="806"/>
                  </a:lnTo>
                  <a:lnTo>
                    <a:pt x="375" y="806"/>
                  </a:lnTo>
                  <a:lnTo>
                    <a:pt x="375" y="1015"/>
                  </a:lnTo>
                  <a:lnTo>
                    <a:pt x="453" y="1015"/>
                  </a:lnTo>
                  <a:lnTo>
                    <a:pt x="453" y="806"/>
                  </a:lnTo>
                  <a:lnTo>
                    <a:pt x="563" y="806"/>
                  </a:lnTo>
                  <a:lnTo>
                    <a:pt x="563" y="1015"/>
                  </a:lnTo>
                  <a:lnTo>
                    <a:pt x="826" y="1015"/>
                  </a:lnTo>
                  <a:lnTo>
                    <a:pt x="826" y="0"/>
                  </a:lnTo>
                  <a:lnTo>
                    <a:pt x="0" y="0"/>
                  </a:lnTo>
                  <a:close/>
                  <a:moveTo>
                    <a:pt x="748" y="740"/>
                  </a:moveTo>
                  <a:lnTo>
                    <a:pt x="83" y="740"/>
                  </a:lnTo>
                  <a:lnTo>
                    <a:pt x="83" y="633"/>
                  </a:lnTo>
                  <a:lnTo>
                    <a:pt x="748" y="633"/>
                  </a:lnTo>
                  <a:lnTo>
                    <a:pt x="748" y="740"/>
                  </a:lnTo>
                  <a:close/>
                  <a:moveTo>
                    <a:pt x="748" y="555"/>
                  </a:moveTo>
                  <a:lnTo>
                    <a:pt x="83" y="555"/>
                  </a:lnTo>
                  <a:lnTo>
                    <a:pt x="83" y="448"/>
                  </a:lnTo>
                  <a:lnTo>
                    <a:pt x="748" y="448"/>
                  </a:lnTo>
                  <a:lnTo>
                    <a:pt x="748" y="555"/>
                  </a:lnTo>
                  <a:close/>
                  <a:moveTo>
                    <a:pt x="748" y="372"/>
                  </a:moveTo>
                  <a:lnTo>
                    <a:pt x="83" y="372"/>
                  </a:lnTo>
                  <a:lnTo>
                    <a:pt x="83" y="266"/>
                  </a:lnTo>
                  <a:lnTo>
                    <a:pt x="748" y="266"/>
                  </a:lnTo>
                  <a:lnTo>
                    <a:pt x="748" y="372"/>
                  </a:lnTo>
                  <a:close/>
                  <a:moveTo>
                    <a:pt x="748" y="187"/>
                  </a:moveTo>
                  <a:lnTo>
                    <a:pt x="83" y="187"/>
                  </a:lnTo>
                  <a:lnTo>
                    <a:pt x="83" y="81"/>
                  </a:lnTo>
                  <a:lnTo>
                    <a:pt x="748" y="81"/>
                  </a:lnTo>
                  <a:lnTo>
                    <a:pt x="748"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62" name="Freeform 6"/>
            <p:cNvSpPr>
              <a:spLocks noEditPoints="1"/>
            </p:cNvSpPr>
            <p:nvPr/>
          </p:nvSpPr>
          <p:spPr bwMode="auto">
            <a:xfrm>
              <a:off x="4325994" y="2147707"/>
              <a:ext cx="320628" cy="682890"/>
            </a:xfrm>
            <a:custGeom>
              <a:avLst/>
              <a:gdLst>
                <a:gd name="T0" fmla="*/ 0 w 824"/>
                <a:gd name="T1" fmla="*/ 0 h 1755"/>
                <a:gd name="T2" fmla="*/ 0 w 824"/>
                <a:gd name="T3" fmla="*/ 686 h 1755"/>
                <a:gd name="T4" fmla="*/ 81 w 824"/>
                <a:gd name="T5" fmla="*/ 686 h 1755"/>
                <a:gd name="T6" fmla="*/ 81 w 824"/>
                <a:gd name="T7" fmla="*/ 636 h 1755"/>
                <a:gd name="T8" fmla="*/ 748 w 824"/>
                <a:gd name="T9" fmla="*/ 636 h 1755"/>
                <a:gd name="T10" fmla="*/ 748 w 824"/>
                <a:gd name="T11" fmla="*/ 742 h 1755"/>
                <a:gd name="T12" fmla="*/ 414 w 824"/>
                <a:gd name="T13" fmla="*/ 742 h 1755"/>
                <a:gd name="T14" fmla="*/ 414 w 824"/>
                <a:gd name="T15" fmla="*/ 821 h 1755"/>
                <a:gd name="T16" fmla="*/ 748 w 824"/>
                <a:gd name="T17" fmla="*/ 821 h 1755"/>
                <a:gd name="T18" fmla="*/ 748 w 824"/>
                <a:gd name="T19" fmla="*/ 927 h 1755"/>
                <a:gd name="T20" fmla="*/ 414 w 824"/>
                <a:gd name="T21" fmla="*/ 927 h 1755"/>
                <a:gd name="T22" fmla="*/ 414 w 824"/>
                <a:gd name="T23" fmla="*/ 1006 h 1755"/>
                <a:gd name="T24" fmla="*/ 748 w 824"/>
                <a:gd name="T25" fmla="*/ 1006 h 1755"/>
                <a:gd name="T26" fmla="*/ 748 w 824"/>
                <a:gd name="T27" fmla="*/ 1112 h 1755"/>
                <a:gd name="T28" fmla="*/ 414 w 824"/>
                <a:gd name="T29" fmla="*/ 1112 h 1755"/>
                <a:gd name="T30" fmla="*/ 414 w 824"/>
                <a:gd name="T31" fmla="*/ 1188 h 1755"/>
                <a:gd name="T32" fmla="*/ 748 w 824"/>
                <a:gd name="T33" fmla="*/ 1188 h 1755"/>
                <a:gd name="T34" fmla="*/ 748 w 824"/>
                <a:gd name="T35" fmla="*/ 1295 h 1755"/>
                <a:gd name="T36" fmla="*/ 414 w 824"/>
                <a:gd name="T37" fmla="*/ 1295 h 1755"/>
                <a:gd name="T38" fmla="*/ 414 w 824"/>
                <a:gd name="T39" fmla="*/ 1373 h 1755"/>
                <a:gd name="T40" fmla="*/ 748 w 824"/>
                <a:gd name="T41" fmla="*/ 1373 h 1755"/>
                <a:gd name="T42" fmla="*/ 748 w 824"/>
                <a:gd name="T43" fmla="*/ 1480 h 1755"/>
                <a:gd name="T44" fmla="*/ 414 w 824"/>
                <a:gd name="T45" fmla="*/ 1480 h 1755"/>
                <a:gd name="T46" fmla="*/ 414 w 824"/>
                <a:gd name="T47" fmla="*/ 1755 h 1755"/>
                <a:gd name="T48" fmla="*/ 454 w 824"/>
                <a:gd name="T49" fmla="*/ 1755 h 1755"/>
                <a:gd name="T50" fmla="*/ 454 w 824"/>
                <a:gd name="T51" fmla="*/ 1546 h 1755"/>
                <a:gd name="T52" fmla="*/ 561 w 824"/>
                <a:gd name="T53" fmla="*/ 1546 h 1755"/>
                <a:gd name="T54" fmla="*/ 561 w 824"/>
                <a:gd name="T55" fmla="*/ 1755 h 1755"/>
                <a:gd name="T56" fmla="*/ 824 w 824"/>
                <a:gd name="T57" fmla="*/ 1755 h 1755"/>
                <a:gd name="T58" fmla="*/ 824 w 824"/>
                <a:gd name="T59" fmla="*/ 0 h 1755"/>
                <a:gd name="T60" fmla="*/ 0 w 824"/>
                <a:gd name="T61" fmla="*/ 0 h 1755"/>
                <a:gd name="T62" fmla="*/ 748 w 824"/>
                <a:gd name="T63" fmla="*/ 558 h 1755"/>
                <a:gd name="T64" fmla="*/ 81 w 824"/>
                <a:gd name="T65" fmla="*/ 558 h 1755"/>
                <a:gd name="T66" fmla="*/ 81 w 824"/>
                <a:gd name="T67" fmla="*/ 451 h 1755"/>
                <a:gd name="T68" fmla="*/ 748 w 824"/>
                <a:gd name="T69" fmla="*/ 451 h 1755"/>
                <a:gd name="T70" fmla="*/ 748 w 824"/>
                <a:gd name="T71" fmla="*/ 558 h 1755"/>
                <a:gd name="T72" fmla="*/ 748 w 824"/>
                <a:gd name="T73" fmla="*/ 375 h 1755"/>
                <a:gd name="T74" fmla="*/ 81 w 824"/>
                <a:gd name="T75" fmla="*/ 375 h 1755"/>
                <a:gd name="T76" fmla="*/ 81 w 824"/>
                <a:gd name="T77" fmla="*/ 268 h 1755"/>
                <a:gd name="T78" fmla="*/ 748 w 824"/>
                <a:gd name="T79" fmla="*/ 268 h 1755"/>
                <a:gd name="T80" fmla="*/ 748 w 824"/>
                <a:gd name="T81" fmla="*/ 375 h 1755"/>
                <a:gd name="T82" fmla="*/ 748 w 824"/>
                <a:gd name="T83" fmla="*/ 190 h 1755"/>
                <a:gd name="T84" fmla="*/ 81 w 824"/>
                <a:gd name="T85" fmla="*/ 190 h 1755"/>
                <a:gd name="T86" fmla="*/ 81 w 824"/>
                <a:gd name="T87" fmla="*/ 83 h 1755"/>
                <a:gd name="T88" fmla="*/ 748 w 824"/>
                <a:gd name="T89" fmla="*/ 83 h 1755"/>
                <a:gd name="T90" fmla="*/ 748 w 824"/>
                <a:gd name="T91" fmla="*/ 19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5">
                  <a:moveTo>
                    <a:pt x="0" y="0"/>
                  </a:moveTo>
                  <a:lnTo>
                    <a:pt x="0" y="686"/>
                  </a:lnTo>
                  <a:lnTo>
                    <a:pt x="81" y="686"/>
                  </a:lnTo>
                  <a:lnTo>
                    <a:pt x="81" y="636"/>
                  </a:lnTo>
                  <a:lnTo>
                    <a:pt x="748" y="636"/>
                  </a:lnTo>
                  <a:lnTo>
                    <a:pt x="748" y="742"/>
                  </a:lnTo>
                  <a:lnTo>
                    <a:pt x="414" y="742"/>
                  </a:lnTo>
                  <a:lnTo>
                    <a:pt x="414" y="821"/>
                  </a:lnTo>
                  <a:lnTo>
                    <a:pt x="748" y="821"/>
                  </a:lnTo>
                  <a:lnTo>
                    <a:pt x="748" y="927"/>
                  </a:lnTo>
                  <a:lnTo>
                    <a:pt x="414" y="927"/>
                  </a:lnTo>
                  <a:lnTo>
                    <a:pt x="414" y="1006"/>
                  </a:lnTo>
                  <a:lnTo>
                    <a:pt x="748" y="1006"/>
                  </a:lnTo>
                  <a:lnTo>
                    <a:pt x="748" y="1112"/>
                  </a:lnTo>
                  <a:lnTo>
                    <a:pt x="414" y="1112"/>
                  </a:lnTo>
                  <a:lnTo>
                    <a:pt x="414" y="1188"/>
                  </a:lnTo>
                  <a:lnTo>
                    <a:pt x="748" y="1188"/>
                  </a:lnTo>
                  <a:lnTo>
                    <a:pt x="748" y="1295"/>
                  </a:lnTo>
                  <a:lnTo>
                    <a:pt x="414" y="1295"/>
                  </a:lnTo>
                  <a:lnTo>
                    <a:pt x="414" y="1373"/>
                  </a:lnTo>
                  <a:lnTo>
                    <a:pt x="748" y="1373"/>
                  </a:lnTo>
                  <a:lnTo>
                    <a:pt x="748" y="1480"/>
                  </a:lnTo>
                  <a:lnTo>
                    <a:pt x="414" y="1480"/>
                  </a:lnTo>
                  <a:lnTo>
                    <a:pt x="414" y="1755"/>
                  </a:lnTo>
                  <a:lnTo>
                    <a:pt x="454" y="1755"/>
                  </a:lnTo>
                  <a:lnTo>
                    <a:pt x="454" y="1546"/>
                  </a:lnTo>
                  <a:lnTo>
                    <a:pt x="561" y="1546"/>
                  </a:lnTo>
                  <a:lnTo>
                    <a:pt x="561" y="1755"/>
                  </a:lnTo>
                  <a:lnTo>
                    <a:pt x="824" y="1755"/>
                  </a:lnTo>
                  <a:lnTo>
                    <a:pt x="824" y="0"/>
                  </a:lnTo>
                  <a:lnTo>
                    <a:pt x="0" y="0"/>
                  </a:lnTo>
                  <a:close/>
                  <a:moveTo>
                    <a:pt x="748" y="558"/>
                  </a:moveTo>
                  <a:lnTo>
                    <a:pt x="81" y="558"/>
                  </a:lnTo>
                  <a:lnTo>
                    <a:pt x="81" y="451"/>
                  </a:lnTo>
                  <a:lnTo>
                    <a:pt x="748" y="451"/>
                  </a:lnTo>
                  <a:lnTo>
                    <a:pt x="748" y="558"/>
                  </a:lnTo>
                  <a:close/>
                  <a:moveTo>
                    <a:pt x="748" y="375"/>
                  </a:moveTo>
                  <a:lnTo>
                    <a:pt x="81" y="375"/>
                  </a:lnTo>
                  <a:lnTo>
                    <a:pt x="81" y="268"/>
                  </a:lnTo>
                  <a:lnTo>
                    <a:pt x="748" y="268"/>
                  </a:lnTo>
                  <a:lnTo>
                    <a:pt x="748" y="375"/>
                  </a:lnTo>
                  <a:close/>
                  <a:moveTo>
                    <a:pt x="748" y="190"/>
                  </a:moveTo>
                  <a:lnTo>
                    <a:pt x="81" y="190"/>
                  </a:lnTo>
                  <a:lnTo>
                    <a:pt x="81" y="83"/>
                  </a:lnTo>
                  <a:lnTo>
                    <a:pt x="748" y="83"/>
                  </a:lnTo>
                  <a:lnTo>
                    <a:pt x="748"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cxnSp>
        <p:nvCxnSpPr>
          <p:cNvPr id="63" name="Straight Connector 62"/>
          <p:cNvCxnSpPr>
            <a:stCxn id="15" idx="2"/>
          </p:cNvCxnSpPr>
          <p:nvPr/>
        </p:nvCxnSpPr>
        <p:spPr>
          <a:xfrm flipH="1">
            <a:off x="3039547" y="3035132"/>
            <a:ext cx="1132757" cy="129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371389" y="3035132"/>
            <a:ext cx="1132757" cy="129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284964" y="3036424"/>
            <a:ext cx="1984463"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764741" y="3510471"/>
            <a:ext cx="432895" cy="51974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5022991" y="3506483"/>
            <a:ext cx="333098" cy="39992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7193301" y="3506480"/>
            <a:ext cx="316309" cy="3797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9331298" y="3501655"/>
            <a:ext cx="427975" cy="5138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8131316" y="3487854"/>
            <a:ext cx="427050" cy="5127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002816" y="3496893"/>
            <a:ext cx="428281" cy="51420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2751297" y="2409150"/>
            <a:ext cx="461232" cy="461231"/>
            <a:chOff x="385603" y="3523933"/>
            <a:chExt cx="461297" cy="461296"/>
          </a:xfrm>
        </p:grpSpPr>
        <p:sp>
          <p:nvSpPr>
            <p:cNvPr id="73" name="Oval 72"/>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74" name="Group 73"/>
            <p:cNvGrpSpPr/>
            <p:nvPr/>
          </p:nvGrpSpPr>
          <p:grpSpPr>
            <a:xfrm>
              <a:off x="527471" y="3637336"/>
              <a:ext cx="177561" cy="234490"/>
              <a:chOff x="4872030" y="3858345"/>
              <a:chExt cx="435843" cy="575581"/>
            </a:xfrm>
            <a:solidFill>
              <a:schemeClr val="accent3"/>
            </a:solidFill>
          </p:grpSpPr>
          <p:sp>
            <p:nvSpPr>
              <p:cNvPr id="75"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76"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78" name="Oval 77"/>
          <p:cNvSpPr/>
          <p:nvPr/>
        </p:nvSpPr>
        <p:spPr>
          <a:xfrm>
            <a:off x="5873445" y="2833867"/>
            <a:ext cx="819264" cy="819261"/>
          </a:xfrm>
          <a:prstGeom prst="ellipse">
            <a:avLst/>
          </a:prstGeom>
          <a:solidFill>
            <a:srgbClr val="002060"/>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79" name="Group 78"/>
          <p:cNvGrpSpPr/>
          <p:nvPr/>
        </p:nvGrpSpPr>
        <p:grpSpPr>
          <a:xfrm>
            <a:off x="6070384" y="3016036"/>
            <a:ext cx="397401" cy="425007"/>
            <a:chOff x="10378848" y="3233140"/>
            <a:chExt cx="393882" cy="421246"/>
          </a:xfrm>
          <a:solidFill>
            <a:schemeClr val="bg1">
              <a:lumMod val="95000"/>
            </a:schemeClr>
          </a:solidFill>
        </p:grpSpPr>
        <p:sp>
          <p:nvSpPr>
            <p:cNvPr id="80" name="Rectangle 79"/>
            <p:cNvSpPr/>
            <p:nvPr/>
          </p:nvSpPr>
          <p:spPr bwMode="auto">
            <a:xfrm>
              <a:off x="10378848" y="3459676"/>
              <a:ext cx="72412" cy="194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bwMode="auto">
            <a:xfrm>
              <a:off x="10486005" y="3381223"/>
              <a:ext cx="72412" cy="27316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10593162" y="3317213"/>
              <a:ext cx="72412" cy="3371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10700318" y="3233140"/>
              <a:ext cx="72412" cy="4212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 name="Group 83"/>
          <p:cNvGrpSpPr/>
          <p:nvPr/>
        </p:nvGrpSpPr>
        <p:grpSpPr>
          <a:xfrm>
            <a:off x="4980076" y="2409150"/>
            <a:ext cx="461232" cy="461231"/>
            <a:chOff x="385603" y="3523933"/>
            <a:chExt cx="461297" cy="461296"/>
          </a:xfrm>
        </p:grpSpPr>
        <p:sp>
          <p:nvSpPr>
            <p:cNvPr id="85" name="Oval 8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6" name="Group 85"/>
            <p:cNvGrpSpPr/>
            <p:nvPr/>
          </p:nvGrpSpPr>
          <p:grpSpPr>
            <a:xfrm>
              <a:off x="527471" y="3637336"/>
              <a:ext cx="177561" cy="234490"/>
              <a:chOff x="4872030" y="3858345"/>
              <a:chExt cx="435843" cy="575581"/>
            </a:xfrm>
            <a:solidFill>
              <a:schemeClr val="accent3"/>
            </a:solidFill>
          </p:grpSpPr>
          <p:sp>
            <p:nvSpPr>
              <p:cNvPr id="8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8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89" name="Group 88"/>
          <p:cNvGrpSpPr/>
          <p:nvPr/>
        </p:nvGrpSpPr>
        <p:grpSpPr>
          <a:xfrm>
            <a:off x="8057117" y="2409150"/>
            <a:ext cx="461232" cy="461231"/>
            <a:chOff x="385603" y="3523933"/>
            <a:chExt cx="461297" cy="461296"/>
          </a:xfrm>
        </p:grpSpPr>
        <p:sp>
          <p:nvSpPr>
            <p:cNvPr id="90" name="Oval 89"/>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1" name="Group 90"/>
            <p:cNvGrpSpPr/>
            <p:nvPr/>
          </p:nvGrpSpPr>
          <p:grpSpPr>
            <a:xfrm>
              <a:off x="527471" y="3637336"/>
              <a:ext cx="177561" cy="234490"/>
              <a:chOff x="4872030" y="3858345"/>
              <a:chExt cx="435843" cy="575581"/>
            </a:xfrm>
            <a:solidFill>
              <a:schemeClr val="accent3"/>
            </a:solidFill>
          </p:grpSpPr>
          <p:sp>
            <p:nvSpPr>
              <p:cNvPr id="92"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3"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94" name="Group 93"/>
          <p:cNvGrpSpPr/>
          <p:nvPr/>
        </p:nvGrpSpPr>
        <p:grpSpPr>
          <a:xfrm>
            <a:off x="10313383" y="2409150"/>
            <a:ext cx="461232" cy="461231"/>
            <a:chOff x="385603" y="3523933"/>
            <a:chExt cx="461297" cy="461296"/>
          </a:xfrm>
        </p:grpSpPr>
        <p:sp>
          <p:nvSpPr>
            <p:cNvPr id="95" name="Oval 9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6" name="Group 95"/>
            <p:cNvGrpSpPr/>
            <p:nvPr/>
          </p:nvGrpSpPr>
          <p:grpSpPr>
            <a:xfrm>
              <a:off x="527471" y="3637336"/>
              <a:ext cx="177561" cy="234490"/>
              <a:chOff x="4872030" y="3858345"/>
              <a:chExt cx="435843" cy="575581"/>
            </a:xfrm>
            <a:solidFill>
              <a:schemeClr val="accent3"/>
            </a:solidFill>
          </p:grpSpPr>
          <p:sp>
            <p:nvSpPr>
              <p:cNvPr id="9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99" name="Group 98"/>
          <p:cNvGrpSpPr/>
          <p:nvPr/>
        </p:nvGrpSpPr>
        <p:grpSpPr>
          <a:xfrm>
            <a:off x="4104522" y="4046149"/>
            <a:ext cx="461232" cy="461231"/>
            <a:chOff x="385603" y="3523933"/>
            <a:chExt cx="461297" cy="461296"/>
          </a:xfrm>
        </p:grpSpPr>
        <p:sp>
          <p:nvSpPr>
            <p:cNvPr id="100" name="Oval 99"/>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101" name="Group 100"/>
            <p:cNvGrpSpPr/>
            <p:nvPr/>
          </p:nvGrpSpPr>
          <p:grpSpPr>
            <a:xfrm>
              <a:off x="527471" y="3637336"/>
              <a:ext cx="177561" cy="234490"/>
              <a:chOff x="4872030" y="3858345"/>
              <a:chExt cx="435843" cy="575581"/>
            </a:xfrm>
            <a:solidFill>
              <a:schemeClr val="accent3"/>
            </a:solidFill>
          </p:grpSpPr>
          <p:sp>
            <p:nvSpPr>
              <p:cNvPr id="102"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3"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104" name="Group 103"/>
          <p:cNvGrpSpPr/>
          <p:nvPr/>
        </p:nvGrpSpPr>
        <p:grpSpPr>
          <a:xfrm>
            <a:off x="7927238" y="4046149"/>
            <a:ext cx="461232" cy="461231"/>
            <a:chOff x="385603" y="3523933"/>
            <a:chExt cx="461297" cy="461296"/>
          </a:xfrm>
        </p:grpSpPr>
        <p:sp>
          <p:nvSpPr>
            <p:cNvPr id="105" name="Oval 10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106" name="Group 105"/>
            <p:cNvGrpSpPr/>
            <p:nvPr/>
          </p:nvGrpSpPr>
          <p:grpSpPr>
            <a:xfrm>
              <a:off x="527471" y="3637336"/>
              <a:ext cx="177561" cy="234490"/>
              <a:chOff x="4872030" y="3858345"/>
              <a:chExt cx="435843" cy="575581"/>
            </a:xfrm>
            <a:solidFill>
              <a:schemeClr val="accent3"/>
            </a:solidFill>
          </p:grpSpPr>
          <p:sp>
            <p:nvSpPr>
              <p:cNvPr id="10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cxnSp>
        <p:nvCxnSpPr>
          <p:cNvPr id="109" name="Straight Connector 108"/>
          <p:cNvCxnSpPr/>
          <p:nvPr/>
        </p:nvCxnSpPr>
        <p:spPr>
          <a:xfrm flipH="1">
            <a:off x="4359742" y="4640992"/>
            <a:ext cx="90909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007308" y="5095118"/>
            <a:ext cx="885082" cy="885082"/>
            <a:chOff x="10561853" y="5253432"/>
            <a:chExt cx="867806" cy="867806"/>
          </a:xfrm>
          <a:solidFill>
            <a:srgbClr val="002060"/>
          </a:solidFill>
        </p:grpSpPr>
        <p:sp>
          <p:nvSpPr>
            <p:cNvPr id="2" name="Oval 1"/>
            <p:cNvSpPr/>
            <p:nvPr/>
          </p:nvSpPr>
          <p:spPr>
            <a:xfrm>
              <a:off x="10561853" y="5253432"/>
              <a:ext cx="867806" cy="8678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pic>
          <p:nvPicPr>
            <p:cNvPr id="111" name="Picture 2" descr="\\MAGNUM\Projects\Microsoft\Cloud Power FY12\Design\ICONS_PNG\Devices.png"/>
            <p:cNvPicPr>
              <a:picLocks noChangeAspect="1" noChangeArrowheads="1"/>
            </p:cNvPicPr>
            <p:nvPr/>
          </p:nvPicPr>
          <p:blipFill>
            <a:blip r:embed="rId3" cstate="print">
              <a:lum bright="100000"/>
            </a:blip>
            <a:srcRect/>
            <a:stretch>
              <a:fillRect/>
            </a:stretch>
          </p:blipFill>
          <p:spPr bwMode="auto">
            <a:xfrm>
              <a:off x="10682829" y="5374408"/>
              <a:ext cx="625854" cy="625854"/>
            </a:xfrm>
            <a:prstGeom prst="rect">
              <a:avLst/>
            </a:prstGeom>
            <a:grpFill/>
          </p:spPr>
        </p:pic>
      </p:grpSp>
      <p:grpSp>
        <p:nvGrpSpPr>
          <p:cNvPr id="112" name="Group 111"/>
          <p:cNvGrpSpPr/>
          <p:nvPr/>
        </p:nvGrpSpPr>
        <p:grpSpPr>
          <a:xfrm>
            <a:off x="6606615" y="5111260"/>
            <a:ext cx="821606" cy="821606"/>
            <a:chOff x="7909133" y="5457279"/>
            <a:chExt cx="891239" cy="891239"/>
          </a:xfrm>
          <a:solidFill>
            <a:srgbClr val="002060"/>
          </a:solidFill>
        </p:grpSpPr>
        <p:sp>
          <p:nvSpPr>
            <p:cNvPr id="4" name="Oval 3"/>
            <p:cNvSpPr/>
            <p:nvPr/>
          </p:nvSpPr>
          <p:spPr>
            <a:xfrm>
              <a:off x="7909133" y="5457279"/>
              <a:ext cx="891239" cy="891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pic>
          <p:nvPicPr>
            <p:cNvPr id="110" name="Picture 5" descr="\\MAGNUM\Projects\Microsoft\Cloud Power FY12\Design\ICONS_PNG\Layer-79.png"/>
            <p:cNvPicPr>
              <a:picLocks noChangeAspect="1" noChangeArrowheads="1"/>
            </p:cNvPicPr>
            <p:nvPr/>
          </p:nvPicPr>
          <p:blipFill>
            <a:blip r:embed="rId4" cstate="print">
              <a:biLevel thresh="25000"/>
            </a:blip>
            <a:srcRect/>
            <a:stretch>
              <a:fillRect/>
            </a:stretch>
          </p:blipFill>
          <p:spPr bwMode="auto">
            <a:xfrm>
              <a:off x="8021756" y="5562733"/>
              <a:ext cx="679613" cy="679613"/>
            </a:xfrm>
            <a:prstGeom prst="rect">
              <a:avLst/>
            </a:prstGeom>
            <a:grpFill/>
          </p:spPr>
        </p:pic>
      </p:grpSp>
      <p:grpSp>
        <p:nvGrpSpPr>
          <p:cNvPr id="115" name="Group 114"/>
          <p:cNvGrpSpPr/>
          <p:nvPr/>
        </p:nvGrpSpPr>
        <p:grpSpPr>
          <a:xfrm>
            <a:off x="9789743" y="2769206"/>
            <a:ext cx="505816" cy="567500"/>
            <a:chOff x="2241990" y="3323843"/>
            <a:chExt cx="224646" cy="252042"/>
          </a:xfrm>
          <a:solidFill>
            <a:schemeClr val="bg1">
              <a:lumMod val="95000"/>
            </a:schemeClr>
          </a:solidFill>
        </p:grpSpPr>
        <p:sp>
          <p:nvSpPr>
            <p:cNvPr id="116" name="Freeform 14"/>
            <p:cNvSpPr>
              <a:spLocks/>
            </p:cNvSpPr>
            <p:nvPr/>
          </p:nvSpPr>
          <p:spPr bwMode="auto">
            <a:xfrm>
              <a:off x="2241990" y="3399367"/>
              <a:ext cx="102640" cy="176518"/>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17" name="Freeform 15"/>
            <p:cNvSpPr>
              <a:spLocks/>
            </p:cNvSpPr>
            <p:nvPr/>
          </p:nvSpPr>
          <p:spPr bwMode="auto">
            <a:xfrm>
              <a:off x="2364277" y="3399367"/>
              <a:ext cx="102359" cy="176518"/>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18" name="Freeform 16"/>
            <p:cNvSpPr>
              <a:spLocks/>
            </p:cNvSpPr>
            <p:nvPr/>
          </p:nvSpPr>
          <p:spPr bwMode="auto">
            <a:xfrm>
              <a:off x="2252233" y="3323843"/>
              <a:ext cx="204436" cy="116880"/>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120" name="Freeform 119"/>
          <p:cNvSpPr>
            <a:spLocks noChangeAspect="1"/>
          </p:cNvSpPr>
          <p:nvPr/>
        </p:nvSpPr>
        <p:spPr bwMode="black">
          <a:xfrm>
            <a:off x="6861812" y="3937122"/>
            <a:ext cx="341718" cy="596620"/>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accent4"/>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Title 3"/>
          <p:cNvSpPr>
            <a:spLocks noGrp="1"/>
          </p:cNvSpPr>
          <p:nvPr>
            <p:ph type="title"/>
          </p:nvPr>
        </p:nvSpPr>
        <p:spPr/>
        <p:txBody>
          <a:bodyPr>
            <a:noAutofit/>
          </a:bodyPr>
          <a:lstStyle/>
          <a:p>
            <a:r>
              <a:rPr lang="en-US" sz="4800" dirty="0"/>
              <a:t>IT / OT Collaboration Enables IoT</a:t>
            </a:r>
            <a:endParaRPr lang="en-US" sz="4488" dirty="0">
              <a:solidFill>
                <a:schemeClr val="bg2">
                  <a:lumMod val="50000"/>
                </a:schemeClr>
              </a:solidFill>
            </a:endParaRPr>
          </a:p>
        </p:txBody>
      </p:sp>
    </p:spTree>
    <p:extLst>
      <p:ext uri="{BB962C8B-B14F-4D97-AF65-F5344CB8AC3E}">
        <p14:creationId xmlns:p14="http://schemas.microsoft.com/office/powerpoint/2010/main" val="21148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250"/>
                                        <p:tgtEl>
                                          <p:spTgt spid="63"/>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right)">
                                      <p:cBhvr>
                                        <p:cTn id="11" dur="250"/>
                                        <p:tgtEl>
                                          <p:spTgt spid="6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250"/>
                                        <p:tgtEl>
                                          <p:spTgt spid="13"/>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250"/>
                                        <p:tgtEl>
                                          <p:spTgt spid="66"/>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250"/>
                                        <p:tgtEl>
                                          <p:spTgt spid="6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250"/>
                                        <p:tgtEl>
                                          <p:spTgt spid="68"/>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left)">
                                      <p:cBhvr>
                                        <p:cTn id="35" dur="250"/>
                                        <p:tgtEl>
                                          <p:spTgt spid="69"/>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250"/>
                                        <p:tgtEl>
                                          <p:spTgt spid="70"/>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wipe(left)">
                                      <p:cBhvr>
                                        <p:cTn id="43" dur="250"/>
                                        <p:tgtEl>
                                          <p:spTgt spid="109"/>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250"/>
                                        <p:tgtEl>
                                          <p:spTgt spid="71"/>
                                        </p:tgtEl>
                                      </p:cBhvr>
                                    </p:animEffect>
                                  </p:childTnLst>
                                </p:cTn>
                              </p:par>
                              <p:par>
                                <p:cTn id="48" presetID="10" presetClass="entr" presetSubtype="0"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10"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fade">
                                      <p:cBhvr>
                                        <p:cTn id="53" dur="500"/>
                                        <p:tgtEl>
                                          <p:spTgt spid="84"/>
                                        </p:tgtEl>
                                      </p:cBhvr>
                                    </p:animEffect>
                                  </p:childTnLst>
                                </p:cTn>
                              </p:par>
                              <p:par>
                                <p:cTn id="54" presetID="10" presetClass="entr" presetSubtype="0"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par>
                                <p:cTn id="60" presetID="10" presetClass="entr" presetSubtype="0" fill="hold"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500"/>
                                        <p:tgtEl>
                                          <p:spTgt spid="104"/>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fade">
                                      <p:cBhvr>
                                        <p:cTn id="6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Collaboration &amp; Cyberphysical Security</a:t>
            </a:r>
          </a:p>
        </p:txBody>
      </p:sp>
      <p:sp>
        <p:nvSpPr>
          <p:cNvPr id="2" name="Text Placeholder 1"/>
          <p:cNvSpPr>
            <a:spLocks noGrp="1"/>
          </p:cNvSpPr>
          <p:nvPr>
            <p:ph sz="quarter" idx="10"/>
          </p:nvPr>
        </p:nvSpPr>
        <p:spPr>
          <a:xfrm>
            <a:off x="450029" y="5592880"/>
            <a:ext cx="11620304" cy="1441813"/>
          </a:xfrm>
        </p:spPr>
        <p:txBody>
          <a:bodyPr/>
          <a:lstStyle/>
          <a:p>
            <a:pPr marL="0" indent="0" algn="ctr">
              <a:buNone/>
            </a:pPr>
            <a:r>
              <a:rPr lang="de-DE" sz="3600" spc="-102" dirty="0">
                <a:ln w="3175">
                  <a:noFill/>
                </a:ln>
                <a:cs typeface="Segoe UI" pitchFamily="34" charset="0"/>
              </a:rPr>
              <a:t>IT and OT engineers will collaborate in making </a:t>
            </a:r>
            <a:r>
              <a:rPr lang="en-US" sz="3600" spc="-102" dirty="0">
                <a:ln w="3175">
                  <a:noFill/>
                </a:ln>
                <a:cs typeface="Segoe UI" pitchFamily="34" charset="0"/>
              </a:rPr>
              <a:t>“cyberphysical” systems safe and secure. </a:t>
            </a:r>
          </a:p>
        </p:txBody>
      </p:sp>
      <p:sp>
        <p:nvSpPr>
          <p:cNvPr id="4" name="Rectangle 8"/>
          <p:cNvSpPr/>
          <p:nvPr/>
        </p:nvSpPr>
        <p:spPr>
          <a:xfrm>
            <a:off x="6583993" y="2399994"/>
            <a:ext cx="5486340" cy="3046988"/>
          </a:xfrm>
          <a:prstGeom prst="rect">
            <a:avLst/>
          </a:prstGeom>
        </p:spPr>
        <p:txBody>
          <a:bodyPr wrap="square">
            <a:spAutoFit/>
          </a:bodyPr>
          <a:lstStyle/>
          <a:p>
            <a:r>
              <a:rPr lang="en-US" sz="2400" dirty="0">
                <a:solidFill>
                  <a:prstClr val="black"/>
                </a:solidFill>
              </a:rPr>
              <a:t>Know how to make </a:t>
            </a:r>
            <a:r>
              <a:rPr lang="en-US" sz="2400" b="1" i="1" dirty="0">
                <a:solidFill>
                  <a:prstClr val="black"/>
                </a:solidFill>
              </a:rPr>
              <a:t>physical</a:t>
            </a:r>
            <a:r>
              <a:rPr lang="en-US" sz="2400" dirty="0">
                <a:solidFill>
                  <a:prstClr val="black"/>
                </a:solidFill>
              </a:rPr>
              <a:t> things safe and secure</a:t>
            </a:r>
          </a:p>
          <a:p>
            <a:pPr marL="809271" lvl="1" indent="-342900">
              <a:buFont typeface="Arial" panose="020B0604020202020204" pitchFamily="34" charset="0"/>
              <a:buChar char="•"/>
            </a:pPr>
            <a:r>
              <a:rPr lang="en-US" sz="2400" dirty="0">
                <a:solidFill>
                  <a:prstClr val="black"/>
                </a:solidFill>
              </a:rPr>
              <a:t>Standards, Procedures, Training, Continuous Improvement</a:t>
            </a:r>
          </a:p>
          <a:p>
            <a:pPr marL="809271" lvl="1" indent="-342900">
              <a:buFont typeface="Arial" panose="020B0604020202020204" pitchFamily="34" charset="0"/>
              <a:buChar char="•"/>
            </a:pPr>
            <a:r>
              <a:rPr lang="de-DE" sz="2400" dirty="0" err="1">
                <a:solidFill>
                  <a:prstClr val="black"/>
                </a:solidFill>
              </a:rPr>
              <a:t>Physical</a:t>
            </a:r>
            <a:r>
              <a:rPr lang="de-DE" sz="2400" dirty="0">
                <a:solidFill>
                  <a:prstClr val="black"/>
                </a:solidFill>
              </a:rPr>
              <a:t> </a:t>
            </a:r>
            <a:r>
              <a:rPr lang="de-DE" sz="2400" dirty="0" err="1">
                <a:solidFill>
                  <a:prstClr val="black"/>
                </a:solidFill>
              </a:rPr>
              <a:t>access</a:t>
            </a:r>
            <a:r>
              <a:rPr lang="de-DE" sz="2400" dirty="0">
                <a:solidFill>
                  <a:prstClr val="black"/>
                </a:solidFill>
              </a:rPr>
              <a:t> </a:t>
            </a:r>
            <a:r>
              <a:rPr lang="de-DE" sz="2400" dirty="0" err="1">
                <a:solidFill>
                  <a:prstClr val="black"/>
                </a:solidFill>
              </a:rPr>
              <a:t>management</a:t>
            </a:r>
            <a:endParaRPr lang="de-DE" sz="2400" dirty="0">
              <a:solidFill>
                <a:prstClr val="black"/>
              </a:solidFill>
            </a:endParaRPr>
          </a:p>
          <a:p>
            <a:pPr marL="809271" lvl="1" indent="-342900">
              <a:buFont typeface="Arial" panose="020B0604020202020204" pitchFamily="34" charset="0"/>
              <a:buChar char="•"/>
            </a:pPr>
            <a:r>
              <a:rPr lang="de-DE" sz="2400" dirty="0" err="1">
                <a:solidFill>
                  <a:prstClr val="black"/>
                </a:solidFill>
              </a:rPr>
              <a:t>Hazard</a:t>
            </a:r>
            <a:r>
              <a:rPr lang="de-DE" sz="2400" dirty="0">
                <a:solidFill>
                  <a:prstClr val="black"/>
                </a:solidFill>
              </a:rPr>
              <a:t> </a:t>
            </a:r>
            <a:r>
              <a:rPr lang="de-DE" sz="2400" dirty="0" err="1">
                <a:solidFill>
                  <a:prstClr val="black"/>
                </a:solidFill>
              </a:rPr>
              <a:t>and</a:t>
            </a:r>
            <a:r>
              <a:rPr lang="de-DE" sz="2400" dirty="0">
                <a:solidFill>
                  <a:prstClr val="black"/>
                </a:solidFill>
              </a:rPr>
              <a:t> </a:t>
            </a:r>
            <a:r>
              <a:rPr lang="de-DE" sz="2400" dirty="0" err="1">
                <a:solidFill>
                  <a:prstClr val="black"/>
                </a:solidFill>
              </a:rPr>
              <a:t>Risk</a:t>
            </a:r>
            <a:r>
              <a:rPr lang="de-DE" sz="2400" dirty="0">
                <a:solidFill>
                  <a:prstClr val="black"/>
                </a:solidFill>
              </a:rPr>
              <a:t> Analysis</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Maintenance</a:t>
            </a:r>
            <a:endParaRPr lang="en-US" sz="2400" dirty="0">
              <a:solidFill>
                <a:prstClr val="black"/>
              </a:solidFill>
            </a:endParaRPr>
          </a:p>
          <a:p>
            <a:pPr marL="809271" lvl="1" indent="-342900">
              <a:buFont typeface="Arial" panose="020B0604020202020204" pitchFamily="34" charset="0"/>
              <a:buChar char="•"/>
            </a:pPr>
            <a:r>
              <a:rPr lang="en-US" sz="2400" dirty="0">
                <a:solidFill>
                  <a:prstClr val="black"/>
                </a:solidFill>
              </a:rPr>
              <a:t>Fail Safe and Safety Equipment</a:t>
            </a:r>
          </a:p>
        </p:txBody>
      </p:sp>
      <p:sp>
        <p:nvSpPr>
          <p:cNvPr id="5" name="Rectangle 9"/>
          <p:cNvSpPr/>
          <p:nvPr/>
        </p:nvSpPr>
        <p:spPr>
          <a:xfrm>
            <a:off x="451213" y="2424224"/>
            <a:ext cx="5492707" cy="3046988"/>
          </a:xfrm>
          <a:prstGeom prst="rect">
            <a:avLst/>
          </a:prstGeom>
        </p:spPr>
        <p:txBody>
          <a:bodyPr wrap="square">
            <a:spAutoFit/>
          </a:bodyPr>
          <a:lstStyle/>
          <a:p>
            <a:r>
              <a:rPr lang="de-DE" sz="2400" dirty="0">
                <a:solidFill>
                  <a:prstClr val="black"/>
                </a:solidFill>
              </a:rPr>
              <a:t>Know how to make </a:t>
            </a:r>
            <a:r>
              <a:rPr lang="de-DE" sz="2400" b="1" i="1" dirty="0">
                <a:solidFill>
                  <a:prstClr val="black"/>
                </a:solidFill>
              </a:rPr>
              <a:t>digital</a:t>
            </a:r>
            <a:r>
              <a:rPr lang="de-DE" sz="2400" dirty="0">
                <a:solidFill>
                  <a:prstClr val="black"/>
                </a:solidFill>
              </a:rPr>
              <a:t> things secure.</a:t>
            </a:r>
          </a:p>
          <a:p>
            <a:pPr marL="809271" lvl="1" indent="-342900">
              <a:buFont typeface="Arial" panose="020B0604020202020204" pitchFamily="34" charset="0"/>
              <a:buChar char="•"/>
            </a:pPr>
            <a:r>
              <a:rPr lang="de-DE" sz="2400" dirty="0">
                <a:solidFill>
                  <a:prstClr val="black"/>
                </a:solidFill>
              </a:rPr>
              <a:t>Secure Development </a:t>
            </a:r>
            <a:r>
              <a:rPr lang="de-DE" sz="2400" dirty="0" err="1">
                <a:solidFill>
                  <a:prstClr val="black"/>
                </a:solidFill>
              </a:rPr>
              <a:t>Lifecycle</a:t>
            </a:r>
            <a:endParaRPr lang="de-DE" sz="2400" dirty="0">
              <a:solidFill>
                <a:prstClr val="black"/>
              </a:solidFill>
            </a:endParaRPr>
          </a:p>
          <a:p>
            <a:pPr marL="809271" lvl="1" indent="-342900">
              <a:buFont typeface="Arial" panose="020B0604020202020204" pitchFamily="34" charset="0"/>
              <a:buChar char="•"/>
            </a:pPr>
            <a:r>
              <a:rPr lang="en-US" sz="2400" dirty="0">
                <a:solidFill>
                  <a:prstClr val="black"/>
                </a:solidFill>
              </a:rPr>
              <a:t>Secure Network Technologies</a:t>
            </a:r>
          </a:p>
          <a:p>
            <a:pPr marL="809271" lvl="1" indent="-342900">
              <a:buFont typeface="Arial" panose="020B0604020202020204" pitchFamily="34" charset="0"/>
              <a:buChar char="•"/>
            </a:pPr>
            <a:r>
              <a:rPr lang="en-US" sz="2400" dirty="0">
                <a:solidFill>
                  <a:prstClr val="black"/>
                </a:solidFill>
              </a:rPr>
              <a:t>Threat &amp; Vulnerability Mitigation</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a:t>
            </a:r>
            <a:r>
              <a:rPr lang="de-DE" sz="2400" dirty="0" err="1">
                <a:solidFill>
                  <a:prstClr val="black"/>
                </a:solidFill>
              </a:rPr>
              <a:t>Alerting</a:t>
            </a:r>
            <a:endParaRPr lang="en-US" sz="2400" dirty="0">
              <a:solidFill>
                <a:prstClr val="black"/>
              </a:solidFill>
            </a:endParaRPr>
          </a:p>
          <a:p>
            <a:pPr marL="809271" lvl="1" indent="-342900">
              <a:buFont typeface="Arial" panose="020B0604020202020204" pitchFamily="34" charset="0"/>
              <a:buChar char="•"/>
            </a:pPr>
            <a:r>
              <a:rPr lang="en-US" sz="2400" dirty="0">
                <a:solidFill>
                  <a:prstClr val="black"/>
                </a:solidFill>
              </a:rPr>
              <a:t>Software/Firmware Auto-Updates</a:t>
            </a:r>
          </a:p>
          <a:p>
            <a:pPr marL="809271" lvl="1" indent="-342900">
              <a:buFont typeface="Arial" panose="020B0604020202020204" pitchFamily="34" charset="0"/>
              <a:buChar char="•"/>
            </a:pPr>
            <a:r>
              <a:rPr lang="en-US" sz="2400" dirty="0">
                <a:solidFill>
                  <a:prstClr val="black"/>
                </a:solidFill>
              </a:rPr>
              <a:t>Privacy Models</a:t>
            </a:r>
          </a:p>
        </p:txBody>
      </p:sp>
      <p:sp>
        <p:nvSpPr>
          <p:cNvPr id="7" name="Rectangle 6"/>
          <p:cNvSpPr/>
          <p:nvPr/>
        </p:nvSpPr>
        <p:spPr>
          <a:xfrm>
            <a:off x="450029" y="1514034"/>
            <a:ext cx="2497415" cy="584775"/>
          </a:xfrm>
          <a:prstGeom prst="rect">
            <a:avLst/>
          </a:prstGeom>
        </p:spPr>
        <p:txBody>
          <a:bodyPr wrap="none">
            <a:spAutoFit/>
          </a:bodyPr>
          <a:lstStyle/>
          <a:p>
            <a:r>
              <a:rPr lang="de-DE" sz="3200" dirty="0">
                <a:solidFill>
                  <a:prstClr val="black"/>
                </a:solidFill>
              </a:rPr>
              <a:t>IT Engineers </a:t>
            </a:r>
          </a:p>
        </p:txBody>
      </p:sp>
      <p:sp>
        <p:nvSpPr>
          <p:cNvPr id="8" name="Rectangle 7"/>
          <p:cNvSpPr/>
          <p:nvPr/>
        </p:nvSpPr>
        <p:spPr>
          <a:xfrm>
            <a:off x="6583993" y="1514034"/>
            <a:ext cx="2685735" cy="584775"/>
          </a:xfrm>
          <a:prstGeom prst="rect">
            <a:avLst/>
          </a:prstGeom>
        </p:spPr>
        <p:txBody>
          <a:bodyPr wrap="none">
            <a:spAutoFit/>
          </a:bodyPr>
          <a:lstStyle/>
          <a:p>
            <a:r>
              <a:rPr lang="de-DE" sz="3200" dirty="0">
                <a:solidFill>
                  <a:prstClr val="black"/>
                </a:solidFill>
              </a:rPr>
              <a:t>OT Engineers </a:t>
            </a:r>
          </a:p>
        </p:txBody>
      </p:sp>
    </p:spTree>
    <p:extLst>
      <p:ext uri="{BB962C8B-B14F-4D97-AF65-F5344CB8AC3E}">
        <p14:creationId xmlns:p14="http://schemas.microsoft.com/office/powerpoint/2010/main" val="22104491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Devices &amp; Cloud Patterns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4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Based IoT Solutions</a:t>
            </a:r>
          </a:p>
        </p:txBody>
      </p:sp>
      <p:graphicFrame>
        <p:nvGraphicFramePr>
          <p:cNvPr id="5" name="Table 1"/>
          <p:cNvGraphicFramePr>
            <a:graphicFrameLocks noGrp="1"/>
          </p:cNvGraphicFramePr>
          <p:nvPr>
            <p:extLst/>
          </p:nvPr>
        </p:nvGraphicFramePr>
        <p:xfrm>
          <a:off x="6675438" y="2123903"/>
          <a:ext cx="5212292" cy="3931920"/>
        </p:xfrm>
        <a:graphic>
          <a:graphicData uri="http://schemas.openxmlformats.org/drawingml/2006/table">
            <a:tbl>
              <a:tblPr firstRow="1" bandRow="1">
                <a:tableStyleId>{5C22544A-7EE6-4342-B048-85BDC9FD1C3A}</a:tableStyleId>
              </a:tblPr>
              <a:tblGrid>
                <a:gridCol w="533399">
                  <a:extLst>
                    <a:ext uri="{9D8B030D-6E8A-4147-A177-3AD203B41FA5}">
                      <a16:colId xmlns:a16="http://schemas.microsoft.com/office/drawing/2014/main" val="20000"/>
                    </a:ext>
                  </a:extLst>
                </a:gridCol>
                <a:gridCol w="4678893">
                  <a:extLst>
                    <a:ext uri="{9D8B030D-6E8A-4147-A177-3AD203B41FA5}">
                      <a16:colId xmlns:a16="http://schemas.microsoft.com/office/drawing/2014/main" val="20001"/>
                    </a:ext>
                  </a:extLst>
                </a:gridCol>
              </a:tblGrid>
              <a:tr h="91440">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584552">
                <a:tc gridSpan="2">
                  <a:txBody>
                    <a:bodyPr/>
                    <a:lstStyle/>
                    <a:p>
                      <a:pPr marL="0" indent="0">
                        <a:buNone/>
                      </a:pPr>
                      <a:r>
                        <a:rPr lang="en-US" sz="3200" kern="1200" dirty="0">
                          <a:solidFill>
                            <a:schemeClr val="tx2"/>
                          </a:solidFill>
                          <a:latin typeface="+mj-lt"/>
                          <a:ea typeface="+mn-ea"/>
                          <a:cs typeface="+mn-cs"/>
                        </a:rPr>
                        <a:t>Three parts of an</a:t>
                      </a:r>
                      <a:r>
                        <a:rPr lang="en-US" sz="3200" kern="1200" baseline="0" dirty="0">
                          <a:solidFill>
                            <a:schemeClr val="tx2"/>
                          </a:solidFill>
                          <a:latin typeface="+mj-lt"/>
                          <a:ea typeface="+mn-ea"/>
                          <a:cs typeface="+mn-cs"/>
                        </a:rPr>
                        <a:t> </a:t>
                      </a:r>
                      <a:r>
                        <a:rPr lang="en-US" sz="3200" kern="1200" dirty="0">
                          <a:solidFill>
                            <a:schemeClr val="tx2"/>
                          </a:solidFill>
                          <a:latin typeface="+mj-lt"/>
                          <a:ea typeface="+mn-ea"/>
                          <a:cs typeface="+mn-cs"/>
                        </a:rPr>
                        <a:t>IoT solution</a:t>
                      </a:r>
                    </a:p>
                    <a:p>
                      <a:pPr marL="0" indent="0">
                        <a:buNone/>
                      </a:pPr>
                      <a:endParaRPr lang="en-US" sz="3200" kern="1200" dirty="0">
                        <a:solidFill>
                          <a:schemeClr val="tx2"/>
                        </a:solidFill>
                        <a:latin typeface="+mj-lt"/>
                        <a:ea typeface="+mn-ea"/>
                        <a:cs typeface="+mn-cs"/>
                      </a:endParaRP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1</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Device connectivity &amp; management</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2</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Analytics &amp; operationalized insights</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3</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Presentation &amp; business connectivity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884237" y="2125663"/>
          <a:ext cx="5212291" cy="3940703"/>
        </p:xfrm>
        <a:graphic>
          <a:graphicData uri="http://schemas.openxmlformats.org/drawingml/2006/table">
            <a:tbl>
              <a:tblPr firstRow="1" bandRow="1">
                <a:tableStyleId>{5C22544A-7EE6-4342-B048-85BDC9FD1C3A}</a:tableStyleId>
              </a:tblPr>
              <a:tblGrid>
                <a:gridCol w="5212291">
                  <a:extLst>
                    <a:ext uri="{9D8B030D-6E8A-4147-A177-3AD203B41FA5}">
                      <a16:colId xmlns:a16="http://schemas.microsoft.com/office/drawing/2014/main" val="20000"/>
                    </a:ext>
                  </a:extLst>
                </a:gridCol>
              </a:tblGrid>
              <a:tr h="13322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1009775">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Easy to provision, use and manage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Pay as you go, scale as you need</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Global reach, hyper scale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End to end security &amp; privacy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8" name="Group 7"/>
          <p:cNvGrpSpPr>
            <a:grpSpLocks noChangeAspect="1"/>
          </p:cNvGrpSpPr>
          <p:nvPr/>
        </p:nvGrpSpPr>
        <p:grpSpPr>
          <a:xfrm>
            <a:off x="457200" y="1211263"/>
            <a:ext cx="2935999" cy="1971315"/>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r>
                <a:rPr lang="en-US" sz="4400" spc="-150" dirty="0">
                  <a:solidFill>
                    <a:srgbClr val="FFFFFF"/>
                  </a:solidFill>
                  <a:latin typeface="Segoe UI Light"/>
                </a:rPr>
                <a:t>Azure IoT</a:t>
              </a:r>
            </a:p>
          </p:txBody>
        </p:sp>
      </p:grpSp>
    </p:spTree>
    <p:extLst>
      <p:ext uri="{BB962C8B-B14F-4D97-AF65-F5344CB8AC3E}">
        <p14:creationId xmlns:p14="http://schemas.microsoft.com/office/powerpoint/2010/main" val="12689867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Hubs</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sp>
        <p:nvSpPr>
          <p:cNvPr id="2" name="TextBox 1"/>
          <p:cNvSpPr txBox="1"/>
          <p:nvPr/>
        </p:nvSpPr>
        <p:spPr>
          <a:xfrm>
            <a:off x="5761037" y="2009904"/>
            <a:ext cx="6096000" cy="4311950"/>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Event Hubs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High scale telemetry ingestion service</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Each Event Hub supports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 million publishers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1GB/s ingress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Generally available worldwide</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Billions of messages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TB ingested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And rising…</a:t>
            </a:r>
          </a:p>
        </p:txBody>
      </p:sp>
    </p:spTree>
    <p:extLst>
      <p:ext uri="{BB962C8B-B14F-4D97-AF65-F5344CB8AC3E}">
        <p14:creationId xmlns:p14="http://schemas.microsoft.com/office/powerpoint/2010/main" val="18876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75482" y="308060"/>
            <a:ext cx="5485622" cy="547487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Welcome and overview</a:t>
            </a:r>
            <a:br>
              <a:rPr lang="en-US" dirty="0"/>
            </a:br>
            <a:br>
              <a:rPr lang="en-US" dirty="0"/>
            </a:br>
            <a:endParaRPr lang="en-US" dirty="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165" y="5253240"/>
            <a:ext cx="1927704" cy="443451"/>
          </a:xfrm>
          <a:prstGeom prst="rect">
            <a:avLst/>
          </a:prstGeom>
        </p:spPr>
      </p:pic>
      <p:pic>
        <p:nvPicPr>
          <p:cNvPr id="8" name="Picture 7" descr="C:\Users\petern\AppData\Local\Temp\vmware-petern\VMwareDnD\9912bbd5\PPE_Logo_RGB_bootcamp_600x13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182" y="6287437"/>
            <a:ext cx="1876814" cy="40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75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sp>
        <p:nvSpPr>
          <p:cNvPr id="2" name="TextBox 1"/>
          <p:cNvSpPr txBox="1"/>
          <p:nvPr/>
        </p:nvSpPr>
        <p:spPr>
          <a:xfrm>
            <a:off x="5761037" y="2009904"/>
            <a:ext cx="6096000" cy="2674578"/>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Additional IoT Needs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and State management</a:t>
            </a:r>
          </a:p>
          <a:p>
            <a:pPr marL="342900" indent="-342900">
              <a:lnSpc>
                <a:spcPct val="90000"/>
              </a:lnSpc>
              <a:spcAft>
                <a:spcPts val="600"/>
              </a:spcAft>
              <a:buFont typeface="Arial" panose="020B0604020202020204" pitchFamily="34" charset="0"/>
              <a:buChar char="•"/>
            </a:pPr>
            <a:r>
              <a:rPr lang="en-NZ" sz="2400" dirty="0">
                <a:solidFill>
                  <a:schemeClr val="bg1"/>
                </a:solidFill>
                <a:cs typeface="Segoe UI Semibold" panose="020B0702040204020203" pitchFamily="34" charset="0"/>
              </a:rPr>
              <a:t>Protocol translation and gateways</a:t>
            </a:r>
            <a:endParaRPr lang="en-US" sz="2400" dirty="0">
              <a:solidFill>
                <a:schemeClr val="bg1"/>
              </a:solidFill>
              <a:cs typeface="Segoe UI Semibold" panose="020B0702040204020203" pitchFamily="34" charset="0"/>
            </a:endParaRPr>
          </a:p>
        </p:txBody>
      </p:sp>
      <p:cxnSp>
        <p:nvCxnSpPr>
          <p:cNvPr id="70"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2 Field Gateway"/>
          <p:cNvGrpSpPr/>
          <p:nvPr/>
        </p:nvGrpSpPr>
        <p:grpSpPr>
          <a:xfrm>
            <a:off x="1386312" y="4957895"/>
            <a:ext cx="769091" cy="1063609"/>
            <a:chOff x="1547306" y="5067599"/>
            <a:chExt cx="769091" cy="1063609"/>
          </a:xfrm>
        </p:grpSpPr>
        <p:sp>
          <p:nvSpPr>
            <p:cNvPr id="74" name="Rectangle 73"/>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6"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77" name="Rectangle 76"/>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grpSp>
        <p:nvGrpSpPr>
          <p:cNvPr id="79" name="1 Devices - sensors"/>
          <p:cNvGrpSpPr/>
          <p:nvPr/>
        </p:nvGrpSpPr>
        <p:grpSpPr>
          <a:xfrm>
            <a:off x="115914" y="2043077"/>
            <a:ext cx="871159" cy="3991585"/>
            <a:chOff x="276909" y="1995490"/>
            <a:chExt cx="871159" cy="3991585"/>
          </a:xfrm>
        </p:grpSpPr>
        <p:sp>
          <p:nvSpPr>
            <p:cNvPr id="80" name="Rectangle 7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1" name="TextBox 80"/>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2"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4"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6"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8"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0"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2"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4"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6"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8"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0"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2"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3 Protocol Adaptation"/>
          <p:cNvGrpSpPr/>
          <p:nvPr/>
        </p:nvGrpSpPr>
        <p:grpSpPr>
          <a:xfrm>
            <a:off x="2957554" y="2430462"/>
            <a:ext cx="830388" cy="1062230"/>
            <a:chOff x="2503269" y="3539000"/>
            <a:chExt cx="901479" cy="1062230"/>
          </a:xfrm>
        </p:grpSpPr>
        <p:sp>
          <p:nvSpPr>
            <p:cNvPr id="104" name="Rectangle 103"/>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05"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6"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7"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8"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9"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10" name="Elbow Connector 109"/>
            <p:cNvCxnSpPr>
              <a:stCxn id="105" idx="3"/>
              <a:endCxn id="108"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3"/>
              <a:endCxn id="108"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107" idx="3"/>
              <a:endCxn id="108"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9" idx="3"/>
              <a:endCxn id="108"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2 Cloud Gateway"/>
          <p:cNvGrpSpPr/>
          <p:nvPr/>
        </p:nvGrpSpPr>
        <p:grpSpPr>
          <a:xfrm>
            <a:off x="3793359" y="2009904"/>
            <a:ext cx="1150668" cy="3976839"/>
            <a:chOff x="3791485" y="2035023"/>
            <a:chExt cx="1150668" cy="3976839"/>
          </a:xfrm>
        </p:grpSpPr>
        <p:sp>
          <p:nvSpPr>
            <p:cNvPr id="115" name="Rectangle 11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16" name="Group 115"/>
            <p:cNvGrpSpPr/>
            <p:nvPr/>
          </p:nvGrpSpPr>
          <p:grpSpPr>
            <a:xfrm>
              <a:off x="3937962" y="4220314"/>
              <a:ext cx="828566" cy="927456"/>
              <a:chOff x="3889804" y="5487538"/>
              <a:chExt cx="981581" cy="1503220"/>
            </a:xfrm>
          </p:grpSpPr>
          <p:grpSp>
            <p:nvGrpSpPr>
              <p:cNvPr id="117" name="Group 116"/>
              <p:cNvGrpSpPr/>
              <p:nvPr/>
            </p:nvGrpSpPr>
            <p:grpSpPr>
              <a:xfrm>
                <a:off x="4088812" y="5729791"/>
                <a:ext cx="640699" cy="978963"/>
                <a:chOff x="3994659" y="7008702"/>
                <a:chExt cx="745465" cy="1374671"/>
              </a:xfrm>
            </p:grpSpPr>
            <p:sp>
              <p:nvSpPr>
                <p:cNvPr id="120" name="Rectangle 119"/>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1" name="Rectangle 120"/>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2" name="Rectangle 121"/>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3" name="Rectangle 122"/>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4" name="Rectangle 123"/>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5" name="Rectangle 124"/>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18" name="Freeform 11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19" name="Freeform 11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26"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2 Field Gateway"/>
          <p:cNvGrpSpPr/>
          <p:nvPr/>
        </p:nvGrpSpPr>
        <p:grpSpPr>
          <a:xfrm>
            <a:off x="1384343" y="3692659"/>
            <a:ext cx="769091" cy="1063609"/>
            <a:chOff x="1547306" y="5067599"/>
            <a:chExt cx="769091" cy="1063609"/>
          </a:xfrm>
        </p:grpSpPr>
        <p:sp>
          <p:nvSpPr>
            <p:cNvPr id="130" name="Rectangle 12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3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32" name="3 Protocol Adaptation"/>
          <p:cNvGrpSpPr/>
          <p:nvPr/>
        </p:nvGrpSpPr>
        <p:grpSpPr>
          <a:xfrm>
            <a:off x="2149195" y="3694038"/>
            <a:ext cx="808360" cy="1062230"/>
            <a:chOff x="2505117" y="3539000"/>
            <a:chExt cx="877565" cy="1062230"/>
          </a:xfrm>
        </p:grpSpPr>
        <p:sp>
          <p:nvSpPr>
            <p:cNvPr id="133" name="Rectangle 13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3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40"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42" name="Elbow Connector 141"/>
            <p:cNvCxnSpPr>
              <a:stCxn id="134" idx="3"/>
              <a:endCxn id="13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35" idx="3"/>
              <a:endCxn id="13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36" idx="3"/>
              <a:endCxn id="13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40" idx="3"/>
              <a:endCxn id="13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6"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1781304"/>
            <a:ext cx="6569885" cy="5130635"/>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Azure </a:t>
            </a:r>
            <a:r>
              <a:rPr lang="en-US" sz="2400" b="1" dirty="0" err="1">
                <a:solidFill>
                  <a:schemeClr val="bg1"/>
                </a:solidFill>
                <a:ea typeface="Segoe UI Black" panose="020B0A02040204020203" pitchFamily="34" charset="0"/>
                <a:cs typeface="Segoe UI Black" panose="020B0A02040204020203" pitchFamily="34" charset="0"/>
              </a:rPr>
              <a:t>IoT</a:t>
            </a:r>
            <a:r>
              <a:rPr lang="en-US" sz="2400" b="1" dirty="0">
                <a:solidFill>
                  <a:schemeClr val="bg1"/>
                </a:solidFill>
                <a:ea typeface="Segoe UI Black" panose="020B0A02040204020203" pitchFamily="34" charset="0"/>
                <a:cs typeface="Segoe UI Black" panose="020B0A02040204020203" pitchFamily="34" charset="0"/>
              </a:rPr>
              <a:t> Hub</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Bulk import/export of device identities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HTTP/AMQP/AMQP-WS/MQTT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Extensible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Operations Monitoring </a:t>
            </a: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Tree>
    <p:extLst>
      <p:ext uri="{BB962C8B-B14F-4D97-AF65-F5344CB8AC3E}">
        <p14:creationId xmlns:p14="http://schemas.microsoft.com/office/powerpoint/2010/main" val="4215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2009904"/>
            <a:ext cx="6569885" cy="3825663"/>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Cross-Platform </a:t>
            </a:r>
          </a:p>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Device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Open source “agent” framework</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Simple, secure device &lt;-&gt; cloud connectivity &amp;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RTOS, Linux, Windows, Android, iOS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Easy to use, not required</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84" name="2 Device"/>
          <p:cNvSpPr txBox="1"/>
          <p:nvPr/>
        </p:nvSpPr>
        <p:spPr>
          <a:xfrm>
            <a:off x="5929161" y="5495042"/>
            <a:ext cx="5997315" cy="806811"/>
          </a:xfrm>
          <a:prstGeom prst="rect">
            <a:avLst/>
          </a:prstGeom>
          <a:solidFill>
            <a:srgbClr val="3999C6"/>
          </a:solidFill>
        </p:spPr>
        <p:txBody>
          <a:bodyPr wrap="square" lIns="91440" tIns="91440" rIns="91440" bIns="91440" rtlCol="0" anchor="ctr">
            <a:noAutofit/>
          </a:bodyPr>
          <a:lstStyle>
            <a:defPPr>
              <a:defRPr lang="en-US"/>
            </a:defPPr>
            <a:lvl1pPr defTabSz="932597">
              <a:defRPr sz="1600">
                <a:solidFill>
                  <a:schemeClr val="bg2"/>
                </a:solidFill>
              </a:defRPr>
            </a:lvl1pPr>
          </a:lstStyle>
          <a:p>
            <a:pPr algn="ctr"/>
            <a:r>
              <a:rPr lang="en-US" dirty="0">
                <a:solidFill>
                  <a:srgbClr val="FFFFFF"/>
                </a:solidFill>
              </a:rPr>
              <a:t>Cross Platform C Code</a:t>
            </a:r>
          </a:p>
        </p:txBody>
      </p:sp>
      <p:sp>
        <p:nvSpPr>
          <p:cNvPr id="85" name="2 Device"/>
          <p:cNvSpPr txBox="1"/>
          <p:nvPr/>
        </p:nvSpPr>
        <p:spPr>
          <a:xfrm>
            <a:off x="5929161" y="6351071"/>
            <a:ext cx="5997315"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rgbClr val="FFFFFF"/>
                </a:solidFill>
              </a:defRPr>
            </a:lvl1pPr>
          </a:lstStyle>
          <a:p>
            <a:pPr algn="ctr"/>
            <a:r>
              <a:rPr lang="en-US" dirty="0"/>
              <a:t>OS Abstraction Layer / OS Bindings</a:t>
            </a:r>
          </a:p>
        </p:txBody>
      </p:sp>
      <p:sp>
        <p:nvSpPr>
          <p:cNvPr id="86" name="2 Device"/>
          <p:cNvSpPr txBox="1"/>
          <p:nvPr/>
        </p:nvSpPr>
        <p:spPr>
          <a:xfrm>
            <a:off x="5921803" y="4994486"/>
            <a:ext cx="1458602"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C API</a:t>
            </a:r>
          </a:p>
        </p:txBody>
      </p:sp>
      <p:sp>
        <p:nvSpPr>
          <p:cNvPr id="87" name="2 Device"/>
          <p:cNvSpPr txBox="1"/>
          <p:nvPr/>
        </p:nvSpPr>
        <p:spPr>
          <a:xfrm>
            <a:off x="7445988" y="4993450"/>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.NET  API</a:t>
            </a:r>
          </a:p>
        </p:txBody>
      </p:sp>
      <p:sp>
        <p:nvSpPr>
          <p:cNvPr id="88" name="2 Device"/>
          <p:cNvSpPr txBox="1"/>
          <p:nvPr/>
        </p:nvSpPr>
        <p:spPr>
          <a:xfrm>
            <a:off x="8958998" y="4992548"/>
            <a:ext cx="1447109"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 API</a:t>
            </a:r>
          </a:p>
        </p:txBody>
      </p:sp>
      <p:sp>
        <p:nvSpPr>
          <p:cNvPr id="89" name="2 Device"/>
          <p:cNvSpPr txBox="1"/>
          <p:nvPr/>
        </p:nvSpPr>
        <p:spPr>
          <a:xfrm>
            <a:off x="10471691" y="4992548"/>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Javascript API</a:t>
            </a:r>
          </a:p>
        </p:txBody>
      </p:sp>
    </p:spTree>
    <p:extLst>
      <p:ext uri="{BB962C8B-B14F-4D97-AF65-F5344CB8AC3E}">
        <p14:creationId xmlns:p14="http://schemas.microsoft.com/office/powerpoint/2010/main" val="8711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4" grpId="0" animBg="1"/>
      <p:bldP spid="85" grpId="0" animBg="1"/>
      <p:bldP spid="86" grpId="0" animBg="1"/>
      <p:bldP spid="87" grpId="0" animBg="1"/>
      <p:bldP spid="88" grpId="0" animBg="1"/>
      <p:bldP spid="8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89784" y="2264173"/>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91151" y="2243954"/>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5530606" y="3910421"/>
            <a:ext cx="397018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404040"/>
                    </a:gs>
                    <a:gs pos="30000">
                      <a:srgbClr val="404040"/>
                    </a:gs>
                  </a:gsLst>
                  <a:lin ang="5400000" scaled="0"/>
                </a:gradFill>
                <a:cs typeface="Segoe UI Semibold" panose="020B0702040204020203" pitchFamily="34" charset="0"/>
              </a:rPr>
              <a:t>Find insights to</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Power new services</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Improve your “things”</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145" name="TextBox 144"/>
          <p:cNvSpPr txBox="1"/>
          <p:nvPr/>
        </p:nvSpPr>
        <p:spPr>
          <a:xfrm>
            <a:off x="9255102" y="3318728"/>
            <a:ext cx="2401595"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Operationalize your insights in real time</a:t>
            </a:r>
          </a:p>
          <a:p>
            <a:pPr>
              <a:lnSpc>
                <a:spcPct val="90000"/>
              </a:lnSpc>
              <a:spcAft>
                <a:spcPts val="600"/>
              </a:spcAft>
            </a:pPr>
            <a:endParaRPr lang="en-US" sz="2400" dirty="0">
              <a:solidFill>
                <a:schemeClr val="bg1"/>
              </a:soli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solidFill>
                <a:schemeClr val="bg1"/>
              </a:solidFill>
              <a:cs typeface="Segoe UI Semibold" panose="020B0702040204020203" pitchFamily="34" charset="0"/>
            </a:endParaRPr>
          </a:p>
        </p:txBody>
      </p:sp>
      <p:sp>
        <p:nvSpPr>
          <p:cNvPr id="110" name="TextBox 109"/>
          <p:cNvSpPr txBox="1"/>
          <p:nvPr/>
        </p:nvSpPr>
        <p:spPr>
          <a:xfrm>
            <a:off x="9211525" y="4597242"/>
            <a:ext cx="2657564"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IoT Scale </a:t>
            </a:r>
          </a:p>
          <a:p>
            <a:pPr>
              <a:lnSpc>
                <a:spcPct val="90000"/>
              </a:lnSpc>
              <a:spcAft>
                <a:spcPts val="600"/>
              </a:spcAft>
            </a:pPr>
            <a:r>
              <a:rPr lang="en-US" sz="2400" dirty="0">
                <a:solidFill>
                  <a:schemeClr val="bg1"/>
                </a:solidFill>
                <a:cs typeface="Segoe UI Semibold" panose="020B0702040204020203" pitchFamily="34" charset="0"/>
              </a:rPr>
              <a:t>Object Models &amp; Business Logic</a:t>
            </a: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82098" y="2266016"/>
            <a:ext cx="203430" cy="232893"/>
          </a:xfrm>
          <a:prstGeom prst="rect">
            <a:avLst/>
          </a:prstGeom>
        </p:spPr>
      </p:pic>
    </p:spTree>
    <p:extLst>
      <p:ext uri="{BB962C8B-B14F-4D97-AF65-F5344CB8AC3E}">
        <p14:creationId xmlns:p14="http://schemas.microsoft.com/office/powerpoint/2010/main" val="378460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500"/>
                                        <p:tgtEl>
                                          <p:spTgt spid="3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500"/>
                                        <p:tgtEl>
                                          <p:spTgt spid="238"/>
                                        </p:tgtEl>
                                      </p:cBhvr>
                                    </p:animEffect>
                                  </p:childTnLst>
                                </p:cTn>
                              </p:par>
                              <p:par>
                                <p:cTn id="24" presetID="10" presetClass="entr" presetSubtype="0" fill="hold" nodeType="withEffect">
                                  <p:stCondLst>
                                    <p:cond delay="0"/>
                                  </p:stCondLst>
                                  <p:childTnLst>
                                    <p:set>
                                      <p:cBhvr>
                                        <p:cTn id="25" dur="1" fill="hold">
                                          <p:stCondLst>
                                            <p:cond delay="0"/>
                                          </p:stCondLst>
                                        </p:cTn>
                                        <p:tgtEl>
                                          <p:spTgt spid="334"/>
                                        </p:tgtEl>
                                        <p:attrNameLst>
                                          <p:attrName>style.visibility</p:attrName>
                                        </p:attrNameLst>
                                      </p:cBhvr>
                                      <p:to>
                                        <p:strVal val="visible"/>
                                      </p:to>
                                    </p:set>
                                    <p:animEffect transition="in" filter="fade">
                                      <p:cBhvr>
                                        <p:cTn id="26" dur="500"/>
                                        <p:tgtEl>
                                          <p:spTgt spid="334"/>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4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7"/>
                                        </p:tgtEl>
                                        <p:attrNameLst>
                                          <p:attrName>style.visibility</p:attrName>
                                        </p:attrNameLst>
                                      </p:cBhvr>
                                      <p:to>
                                        <p:strVal val="visible"/>
                                      </p:to>
                                    </p:set>
                                    <p:animEffect transition="in" filter="fade">
                                      <p:cBhvr>
                                        <p:cTn id="36" dur="500"/>
                                        <p:tgtEl>
                                          <p:spTgt spid="237"/>
                                        </p:tgtEl>
                                      </p:cBhvr>
                                    </p:animEffect>
                                  </p:childTnLst>
                                </p:cTn>
                              </p:par>
                              <p:par>
                                <p:cTn id="37" presetID="10" presetClass="entr" presetSubtype="0" fill="hold" nodeType="withEffect">
                                  <p:stCondLst>
                                    <p:cond delay="0"/>
                                  </p:stCondLst>
                                  <p:childTnLst>
                                    <p:set>
                                      <p:cBhvr>
                                        <p:cTn id="38" dur="1" fill="hold">
                                          <p:stCondLst>
                                            <p:cond delay="0"/>
                                          </p:stCondLst>
                                        </p:cTn>
                                        <p:tgtEl>
                                          <p:spTgt spid="336"/>
                                        </p:tgtEl>
                                        <p:attrNameLst>
                                          <p:attrName>style.visibility</p:attrName>
                                        </p:attrNameLst>
                                      </p:cBhvr>
                                      <p:to>
                                        <p:strVal val="visible"/>
                                      </p:to>
                                    </p:set>
                                    <p:animEffect transition="in" filter="fade">
                                      <p:cBhvr>
                                        <p:cTn id="39" dur="500"/>
                                        <p:tgtEl>
                                          <p:spTgt spid="336"/>
                                        </p:tgtEl>
                                      </p:cBhvr>
                                    </p:animEffect>
                                  </p:childTnLst>
                                </p:cTn>
                              </p:par>
                              <p:par>
                                <p:cTn id="40" presetID="10" presetClass="entr" presetSubtype="0" fill="hold"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4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44" grpId="0"/>
      <p:bldP spid="144" grpId="1"/>
      <p:bldP spid="145" grpId="0"/>
      <p:bldP spid="145" grpId="1"/>
      <p:bldP spid="1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8" name="7 Presentation"/>
          <p:cNvSpPr txBox="1"/>
          <p:nvPr/>
        </p:nvSpPr>
        <p:spPr>
          <a:xfrm>
            <a:off x="9715484" y="6100731"/>
            <a:ext cx="2179368"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Presentation &amp; </a:t>
            </a:r>
          </a:p>
          <a:p>
            <a:r>
              <a:rPr lang="en-US" dirty="0">
                <a:solidFill>
                  <a:srgbClr val="FFFFFF"/>
                </a:solidFill>
              </a:rPr>
              <a:t>Business Connectivity</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4171" y="5125902"/>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4171" y="3968875"/>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4171" y="2620274"/>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63927" y="2355744"/>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7" name="8"/>
          <p:cNvGrpSpPr/>
          <p:nvPr/>
        </p:nvGrpSpPr>
        <p:grpSpPr>
          <a:xfrm>
            <a:off x="9715484" y="2009904"/>
            <a:ext cx="2185582" cy="3976839"/>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 Logic Apps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62471" y="2323485"/>
            <a:ext cx="203430" cy="232893"/>
          </a:xfrm>
          <a:prstGeom prst="rect">
            <a:avLst/>
          </a:prstGeom>
        </p:spPr>
      </p:pic>
    </p:spTree>
    <p:extLst>
      <p:ext uri="{BB962C8B-B14F-4D97-AF65-F5344CB8AC3E}">
        <p14:creationId xmlns:p14="http://schemas.microsoft.com/office/powerpoint/2010/main" val="328088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fade">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Related Azure Offerings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5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a:spLocks noGrp="1"/>
          </p:cNvSpPr>
          <p:nvPr>
            <p:ph type="title" idx="4294967295"/>
          </p:nvPr>
        </p:nvSpPr>
        <p:spPr>
          <a:xfrm>
            <a:off x="0" y="296863"/>
            <a:ext cx="11887200" cy="914400"/>
          </a:xfrm>
        </p:spPr>
        <p:txBody>
          <a:bodyPr/>
          <a:lstStyle/>
          <a:p>
            <a:r>
              <a:rPr lang="en-US" dirty="0"/>
              <a:t>Azure </a:t>
            </a:r>
            <a:r>
              <a:rPr lang="en-US" dirty="0" err="1"/>
              <a:t>IoT</a:t>
            </a:r>
            <a:r>
              <a:rPr lang="en-US" dirty="0"/>
              <a:t> Reference Architecture</a:t>
            </a:r>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rgbClr val="021939"/>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cxnSp>
          <p:nvCxnSpPr>
            <p:cNvPr id="114" name="Straight Arrow Connector 113"/>
            <p:cNvCxnSpPr/>
            <p:nvPr/>
          </p:nvCxnSpPr>
          <p:spPr>
            <a:xfrm flipH="1">
              <a:off x="7883965" y="2843796"/>
              <a:ext cx="20" cy="248724"/>
            </a:xfrm>
            <a:prstGeom prst="straightConnector1">
              <a:avLst/>
            </a:prstGeom>
            <a:noFill/>
            <a:ln w="12700" cap="flat" cmpd="sng" algn="ctr">
              <a:solidFill>
                <a:srgbClr val="FFFFFF"/>
              </a:solidFill>
              <a:prstDash val="solid"/>
              <a:miter lim="800000"/>
              <a:tailEnd type="triangle"/>
            </a:ln>
            <a:effectLst/>
          </p:spPr>
        </p:cxn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cxnSp>
          <p:nvCxnSpPr>
            <p:cNvPr id="52" name="Straight Arrow Connector 51"/>
            <p:cNvCxnSpPr/>
            <p:nvPr/>
          </p:nvCxnSpPr>
          <p:spPr>
            <a:xfrm flipV="1">
              <a:off x="8829001" y="3717354"/>
              <a:ext cx="0" cy="302499"/>
            </a:xfrm>
            <a:prstGeom prst="straightConnector1">
              <a:avLst/>
            </a:prstGeom>
            <a:noFill/>
            <a:ln w="12700" cap="flat" cmpd="sng" algn="ctr">
              <a:solidFill>
                <a:srgbClr val="FFFFFF"/>
              </a:solidFill>
              <a:prstDash val="solid"/>
              <a:miter lim="800000"/>
              <a:tailEnd type="triangle"/>
            </a:ln>
            <a:effectLst/>
          </p:spPr>
        </p:cxn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rgbClr val="FFFFFF"/>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rgbClr val="FFFFFF"/>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rgbClr val="FFFFFF"/>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7" name="Straight Arrow Connector 6"/>
            <p:cNvCxnSpPr/>
            <p:nvPr/>
          </p:nvCxnSpPr>
          <p:spPr>
            <a:xfrm flipH="1">
              <a:off x="6182348" y="4962264"/>
              <a:ext cx="2049155" cy="0"/>
            </a:xfrm>
            <a:prstGeom prst="straightConnector1">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15465" y="2497484"/>
              <a:ext cx="1493468" cy="966933"/>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IP capable devices</a:t>
              </a:r>
              <a:br>
                <a:rPr lang="en-US" sz="1399" dirty="0">
                  <a:solidFill>
                    <a:schemeClr val="tx1"/>
                  </a:solidFill>
                </a:rPr>
              </a:br>
              <a:endParaRPr lang="en-US" sz="1199" dirty="0">
                <a:solidFill>
                  <a:schemeClr val="tx1"/>
                </a:solidFill>
              </a:endParaRPr>
            </a:p>
          </p:txBody>
        </p:sp>
        <p:sp>
          <p:nvSpPr>
            <p:cNvPr id="59" name="TextBox 58"/>
            <p:cNvSpPr txBox="1"/>
            <p:nvPr/>
          </p:nvSpPr>
          <p:spPr>
            <a:xfrm>
              <a:off x="715465" y="3797704"/>
              <a:ext cx="1493468" cy="888396"/>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Existing IoT devices</a:t>
              </a:r>
            </a:p>
            <a:p>
              <a:pPr algn="l"/>
              <a:endParaRPr lang="en-US" sz="1197" dirty="0"/>
            </a:p>
          </p:txBody>
        </p:sp>
        <p:sp>
          <p:nvSpPr>
            <p:cNvPr id="60" name="TextBox 59"/>
            <p:cNvSpPr txBox="1"/>
            <p:nvPr/>
          </p:nvSpPr>
          <p:spPr>
            <a:xfrm>
              <a:off x="715465" y="5019386"/>
              <a:ext cx="1493468" cy="797349"/>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Low power devices </a:t>
              </a:r>
            </a:p>
          </p:txBody>
        </p:sp>
        <p:sp>
          <p:nvSpPr>
            <p:cNvPr id="61" name="Rectangle 60"/>
            <p:cNvSpPr/>
            <p:nvPr/>
          </p:nvSpPr>
          <p:spPr bwMode="auto">
            <a:xfrm>
              <a:off x="10097557" y="1402662"/>
              <a:ext cx="155760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spTree>
    <p:extLst>
      <p:ext uri="{BB962C8B-B14F-4D97-AF65-F5344CB8AC3E}">
        <p14:creationId xmlns:p14="http://schemas.microsoft.com/office/powerpoint/2010/main" val="15830586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a:t>Microsoft Azure IoT services</a:t>
            </a:r>
            <a:br>
              <a:rPr lang="en-US" dirty="0"/>
            </a:br>
            <a:endParaRPr lang="en-US" sz="3600" dirty="0"/>
          </a:p>
        </p:txBody>
      </p:sp>
      <p:graphicFrame>
        <p:nvGraphicFramePr>
          <p:cNvPr id="32" name="Table 31"/>
          <p:cNvGraphicFramePr>
            <a:graphicFrameLocks noGrp="1"/>
          </p:cNvGraphicFramePr>
          <p:nvPr>
            <p:extLst>
              <p:ext uri="{D42A27DB-BD31-4B8C-83A1-F6EECF244321}">
                <p14:modId xmlns:p14="http://schemas.microsoft.com/office/powerpoint/2010/main" val="1179448025"/>
              </p:ext>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val="20000"/>
                    </a:ext>
                  </a:extLst>
                </a:gridCol>
                <a:gridCol w="2364250">
                  <a:extLst>
                    <a:ext uri="{9D8B030D-6E8A-4147-A177-3AD203B41FA5}">
                      <a16:colId xmlns:a16="http://schemas.microsoft.com/office/drawing/2014/main" val="20001"/>
                    </a:ext>
                  </a:extLst>
                </a:gridCol>
                <a:gridCol w="2364250">
                  <a:extLst>
                    <a:ext uri="{9D8B030D-6E8A-4147-A177-3AD203B41FA5}">
                      <a16:colId xmlns:a16="http://schemas.microsoft.com/office/drawing/2014/main" val="20002"/>
                    </a:ext>
                  </a:extLst>
                </a:gridCol>
                <a:gridCol w="2364250">
                  <a:extLst>
                    <a:ext uri="{9D8B030D-6E8A-4147-A177-3AD203B41FA5}">
                      <a16:colId xmlns:a16="http://schemas.microsoft.com/office/drawing/2014/main" val="20003"/>
                    </a:ext>
                  </a:extLst>
                </a:gridCol>
                <a:gridCol w="2364250">
                  <a:extLst>
                    <a:ext uri="{9D8B030D-6E8A-4147-A177-3AD203B41FA5}">
                      <a16:colId xmlns:a16="http://schemas.microsoft.com/office/drawing/2014/main" val="20004"/>
                    </a:ext>
                  </a:extLst>
                </a:gridCol>
              </a:tblGrid>
              <a:tr h="479554">
                <a:tc>
                  <a:txBody>
                    <a:bodyPr/>
                    <a:lstStyle/>
                    <a:p>
                      <a:r>
                        <a:rPr lang="en-GB" sz="1600" b="0" dirty="0">
                          <a:solidFill>
                            <a:srgbClr val="FFFFFF"/>
                          </a:solidFill>
                          <a:latin typeface="Segoe UI Semibold" panose="020B0702040204020203" pitchFamily="34" charset="0"/>
                        </a:rPr>
                        <a:t>Devices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a:solidFill>
                            <a:srgbClr val="FFFFFF"/>
                          </a:solidFill>
                          <a:latin typeface="Segoe UI Semibold" panose="020B0702040204020203" pitchFamily="34" charset="0"/>
                        </a:rPr>
                        <a:t>Device Connectivity</a:t>
                      </a:r>
                      <a:endParaRPr lang="en-GB"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Storage</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Analytics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a:solidFill>
                            <a:srgbClr val="FFFFFF"/>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App</a:t>
                      </a:r>
                      <a:r>
                        <a:rPr lang="en-US" sz="1600" kern="0" baseline="0" dirty="0">
                          <a:solidFill>
                            <a:srgbClr val="FFFFFF"/>
                          </a:solidFill>
                        </a:rPr>
                        <a:t> Service</a:t>
                      </a:r>
                      <a:endParaRPr lang="en-US" sz="1600" kern="0" dirty="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a:solidFill>
                            <a:srgbClr val="FFFFFF"/>
                          </a:solidFill>
                        </a:rPr>
                        <a:t>IoT</a:t>
                      </a:r>
                      <a:r>
                        <a:rPr lang="en-US" sz="1600" kern="0" dirty="0">
                          <a:solidFill>
                            <a:srgbClr val="FFFFFF"/>
                          </a:solidFill>
                        </a:rPr>
                        <a:t>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2">
                          <a:lumMod val="50000"/>
                        </a:schemeClr>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endParaRPr lang="en-US" sz="1600" dirty="0">
                        <a:solidFill>
                          <a:schemeClr val="bg1"/>
                        </a:solidFill>
                      </a:endParaRP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solidFill>
                        <a:schemeClr val="bg2">
                          <a:lumMod val="50000"/>
                        </a:schemeClr>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BizTalk Services</a:t>
                      </a:r>
                    </a:p>
                  </a:txBody>
                  <a:tcPr marL="861659" marR="43083" marT="43083" marB="43083" anchor="ctr">
                    <a:lnL w="12700" cap="flat" cmpd="sng" algn="ctr">
                      <a:no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33" name="Group 32"/>
          <p:cNvGrpSpPr>
            <a:grpSpLocks noChangeAspect="1"/>
          </p:cNvGrpSpPr>
          <p:nvPr/>
        </p:nvGrpSpPr>
        <p:grpSpPr>
          <a:xfrm>
            <a:off x="980098" y="2547100"/>
            <a:ext cx="857276" cy="619142"/>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43" name="Group 42"/>
          <p:cNvGrpSpPr>
            <a:grpSpLocks noChangeAspect="1"/>
          </p:cNvGrpSpPr>
          <p:nvPr/>
        </p:nvGrpSpPr>
        <p:grpSpPr>
          <a:xfrm>
            <a:off x="1110827" y="3472111"/>
            <a:ext cx="695399" cy="516592"/>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dirty="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dirty="0">
                <a:solidFill>
                  <a:srgbClr val="000000"/>
                </a:solidFill>
              </a:endParaRPr>
            </a:p>
          </p:txBody>
        </p:sp>
      </p:grpSp>
      <p:grpSp>
        <p:nvGrpSpPr>
          <p:cNvPr id="67" name="Group 66"/>
          <p:cNvGrpSpPr/>
          <p:nvPr/>
        </p:nvGrpSpPr>
        <p:grpSpPr>
          <a:xfrm>
            <a:off x="1433266" y="4262064"/>
            <a:ext cx="552282" cy="335680"/>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431639" y="5118829"/>
            <a:ext cx="472432" cy="472432"/>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89" name="TextBox 88"/>
          <p:cNvSpPr txBox="1"/>
          <p:nvPr/>
        </p:nvSpPr>
        <p:spPr>
          <a:xfrm>
            <a:off x="4783028" y="44172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66006" y="4233893"/>
            <a:ext cx="406778" cy="4067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45" name="Picture 44"/>
          <p:cNvPicPr>
            <a:picLocks noChangeAspect="1"/>
          </p:cNvPicPr>
          <p:nvPr/>
        </p:nvPicPr>
        <p:blipFill>
          <a:blip r:embed="rId20"/>
          <a:stretch>
            <a:fillRect/>
          </a:stretch>
        </p:blipFill>
        <p:spPr>
          <a:xfrm>
            <a:off x="7100403" y="3351688"/>
            <a:ext cx="529819" cy="529819"/>
          </a:xfrm>
          <a:prstGeom prst="rect">
            <a:avLst/>
          </a:prstGeom>
        </p:spPr>
      </p:pic>
      <p:pic>
        <p:nvPicPr>
          <p:cNvPr id="46" name="Picture 45"/>
          <p:cNvPicPr>
            <a:picLocks noChangeAspect="1"/>
          </p:cNvPicPr>
          <p:nvPr/>
        </p:nvPicPr>
        <p:blipFill>
          <a:blip r:embed="rId21"/>
          <a:stretch>
            <a:fillRect/>
          </a:stretch>
        </p:blipFill>
        <p:spPr>
          <a:xfrm>
            <a:off x="2324280" y="2547100"/>
            <a:ext cx="557267" cy="557267"/>
          </a:xfrm>
          <a:prstGeom prst="rect">
            <a:avLst/>
          </a:prstGeom>
        </p:spPr>
      </p:pic>
      <p:pic>
        <p:nvPicPr>
          <p:cNvPr id="47" name="Picture 46"/>
          <p:cNvPicPr>
            <a:picLocks noChangeAspect="1"/>
          </p:cNvPicPr>
          <p:nvPr/>
        </p:nvPicPr>
        <p:blipFill>
          <a:blip r:embed="rId22"/>
          <a:stretch>
            <a:fillRect/>
          </a:stretch>
        </p:blipFill>
        <p:spPr>
          <a:xfrm>
            <a:off x="7060007" y="4131977"/>
            <a:ext cx="610610" cy="610610"/>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24280" y="3305577"/>
            <a:ext cx="582623" cy="551224"/>
          </a:xfrm>
          <a:prstGeom prst="rect">
            <a:avLst/>
          </a:prstGeom>
        </p:spPr>
      </p:pic>
    </p:spTree>
    <p:extLst>
      <p:ext uri="{BB962C8B-B14F-4D97-AF65-F5344CB8AC3E}">
        <p14:creationId xmlns:p14="http://schemas.microsoft.com/office/powerpoint/2010/main" val="41601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1+#ppt_w/2"/>
                                          </p:val>
                                        </p:tav>
                                        <p:tav tm="100000">
                                          <p:val>
                                            <p:strVal val="#ppt_x"/>
                                          </p:val>
                                        </p:tav>
                                      </p:tavLst>
                                    </p:anim>
                                    <p:anim calcmode="lin" valueType="num">
                                      <p:cBhvr additive="base">
                                        <p:cTn id="84" dur="500" fill="hold"/>
                                        <p:tgtEl>
                                          <p:spTgt spid="4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1+#ppt_w/2"/>
                                          </p:val>
                                        </p:tav>
                                        <p:tav tm="100000">
                                          <p:val>
                                            <p:strVal val="#ppt_x"/>
                                          </p:val>
                                        </p:tav>
                                      </p:tavLst>
                                    </p:anim>
                                    <p:anim calcmode="lin" valueType="num">
                                      <p:cBhvr additive="base">
                                        <p:cTn id="88" dur="500" fill="hold"/>
                                        <p:tgtEl>
                                          <p:spTgt spid="4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1+#ppt_w/2"/>
                                          </p:val>
                                        </p:tav>
                                        <p:tav tm="100000">
                                          <p:val>
                                            <p:strVal val="#ppt_x"/>
                                          </p:val>
                                        </p:tav>
                                      </p:tavLst>
                                    </p:anim>
                                    <p:anim calcmode="lin" valueType="num">
                                      <p:cBhvr additive="base">
                                        <p:cTn id="92" dur="500" fill="hold"/>
                                        <p:tgtEl>
                                          <p:spTgt spid="46"/>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500" fill="hold"/>
                                        <p:tgtEl>
                                          <p:spTgt spid="6"/>
                                        </p:tgtEl>
                                        <p:attrNameLst>
                                          <p:attrName>ppt_x</p:attrName>
                                        </p:attrNameLst>
                                      </p:cBhvr>
                                      <p:tavLst>
                                        <p:tav tm="0">
                                          <p:val>
                                            <p:strVal val="1+#ppt_w/2"/>
                                          </p:val>
                                        </p:tav>
                                        <p:tav tm="100000">
                                          <p:val>
                                            <p:strVal val="#ppt_x"/>
                                          </p:val>
                                        </p:tav>
                                      </p:tavLst>
                                    </p:anim>
                                    <p:anim calcmode="lin" valueType="num">
                                      <p:cBhvr additive="base">
                                        <p:cTn id="9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a:spLocks noGrp="1"/>
          </p:cNvSpPr>
          <p:nvPr>
            <p:ph type="title" idx="4294967295"/>
          </p:nvPr>
        </p:nvSpPr>
        <p:spPr>
          <a:xfrm>
            <a:off x="0" y="296863"/>
            <a:ext cx="11887200" cy="914400"/>
          </a:xfrm>
        </p:spPr>
        <p:txBody>
          <a:bodyPr/>
          <a:lstStyle/>
          <a:p>
            <a:r>
              <a:rPr lang="en-US" dirty="0"/>
              <a:t>Azure </a:t>
            </a:r>
            <a:r>
              <a:rPr lang="en-US" dirty="0" err="1"/>
              <a:t>IoT</a:t>
            </a:r>
            <a:r>
              <a:rPr lang="en-US" dirty="0"/>
              <a:t> Reference Architecture</a:t>
            </a:r>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rgbClr val="021939"/>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cxnSp>
          <p:nvCxnSpPr>
            <p:cNvPr id="114" name="Straight Arrow Connector 113"/>
            <p:cNvCxnSpPr/>
            <p:nvPr/>
          </p:nvCxnSpPr>
          <p:spPr>
            <a:xfrm flipH="1">
              <a:off x="7883965" y="2843796"/>
              <a:ext cx="20" cy="248724"/>
            </a:xfrm>
            <a:prstGeom prst="straightConnector1">
              <a:avLst/>
            </a:prstGeom>
            <a:noFill/>
            <a:ln w="12700" cap="flat" cmpd="sng" algn="ctr">
              <a:solidFill>
                <a:srgbClr val="FFFFFF"/>
              </a:solidFill>
              <a:prstDash val="solid"/>
              <a:miter lim="800000"/>
              <a:tailEnd type="triangle"/>
            </a:ln>
            <a:effectLst/>
          </p:spPr>
        </p:cxn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cxnSp>
          <p:nvCxnSpPr>
            <p:cNvPr id="52" name="Straight Arrow Connector 51"/>
            <p:cNvCxnSpPr/>
            <p:nvPr/>
          </p:nvCxnSpPr>
          <p:spPr>
            <a:xfrm flipV="1">
              <a:off x="8829001" y="3717354"/>
              <a:ext cx="0" cy="302499"/>
            </a:xfrm>
            <a:prstGeom prst="straightConnector1">
              <a:avLst/>
            </a:prstGeom>
            <a:noFill/>
            <a:ln w="12700" cap="flat" cmpd="sng" algn="ctr">
              <a:solidFill>
                <a:srgbClr val="FFFFFF"/>
              </a:solidFill>
              <a:prstDash val="solid"/>
              <a:miter lim="800000"/>
              <a:tailEnd type="triangle"/>
            </a:ln>
            <a:effectLst/>
          </p:spPr>
        </p:cxn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rgbClr val="FFFFFF"/>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rgbClr val="FFFFFF"/>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rgbClr val="FFFFFF"/>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7" name="Straight Arrow Connector 6"/>
            <p:cNvCxnSpPr/>
            <p:nvPr/>
          </p:nvCxnSpPr>
          <p:spPr>
            <a:xfrm flipH="1">
              <a:off x="6182348" y="4962264"/>
              <a:ext cx="2049155" cy="0"/>
            </a:xfrm>
            <a:prstGeom prst="straightConnector1">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15465" y="2497484"/>
              <a:ext cx="1493468" cy="966933"/>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IP capable devices</a:t>
              </a:r>
              <a:br>
                <a:rPr lang="en-US" sz="1399" dirty="0">
                  <a:solidFill>
                    <a:schemeClr val="tx1"/>
                  </a:solidFill>
                </a:rPr>
              </a:br>
              <a:endParaRPr lang="en-US" sz="1199" dirty="0">
                <a:solidFill>
                  <a:schemeClr val="tx1"/>
                </a:solidFill>
              </a:endParaRPr>
            </a:p>
          </p:txBody>
        </p:sp>
        <p:sp>
          <p:nvSpPr>
            <p:cNvPr id="59" name="TextBox 58"/>
            <p:cNvSpPr txBox="1"/>
            <p:nvPr/>
          </p:nvSpPr>
          <p:spPr>
            <a:xfrm>
              <a:off x="715465" y="3797704"/>
              <a:ext cx="1493468" cy="888396"/>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Existing IoT devices</a:t>
              </a:r>
            </a:p>
            <a:p>
              <a:pPr algn="l"/>
              <a:endParaRPr lang="en-US" sz="1197" dirty="0"/>
            </a:p>
          </p:txBody>
        </p:sp>
        <p:sp>
          <p:nvSpPr>
            <p:cNvPr id="60" name="TextBox 59"/>
            <p:cNvSpPr txBox="1"/>
            <p:nvPr/>
          </p:nvSpPr>
          <p:spPr>
            <a:xfrm>
              <a:off x="715465" y="5019386"/>
              <a:ext cx="1493468" cy="797349"/>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Low power devices </a:t>
              </a:r>
            </a:p>
          </p:txBody>
        </p:sp>
        <p:sp>
          <p:nvSpPr>
            <p:cNvPr id="61" name="Rectangle 60"/>
            <p:cNvSpPr/>
            <p:nvPr/>
          </p:nvSpPr>
          <p:spPr bwMode="auto">
            <a:xfrm>
              <a:off x="10097557" y="1402662"/>
              <a:ext cx="155760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pic>
        <p:nvPicPr>
          <p:cNvPr id="50" name="Picture 6"/>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5343300" y="4962264"/>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6177" y="4734786"/>
            <a:ext cx="753850" cy="753850"/>
          </a:xfrm>
          <a:prstGeom prst="rect">
            <a:avLst/>
          </a:prstGeom>
        </p:spPr>
      </p:pic>
      <p:pic>
        <p:nvPicPr>
          <p:cNvPr id="53" name="Picture 11"/>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8885829" y="2473602"/>
            <a:ext cx="374545" cy="37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1"/>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10157659" y="5141352"/>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rotWithShape="1">
          <a:blip r:embed="rId6" cstate="screen">
            <a:extLst>
              <a:ext uri="{28A0092B-C50C-407E-A947-70E740481C1C}">
                <a14:useLocalDpi xmlns:a14="http://schemas.microsoft.com/office/drawing/2010/main"/>
              </a:ext>
            </a:extLst>
          </a:blip>
          <a:srcRect t="-1" r="-9452" b="-4026"/>
          <a:stretch/>
        </p:blipFill>
        <p:spPr>
          <a:xfrm>
            <a:off x="10678372" y="5186281"/>
            <a:ext cx="392849" cy="381240"/>
          </a:xfrm>
          <a:prstGeom prst="rect">
            <a:avLst/>
          </a:prstGeom>
        </p:spPr>
      </p:pic>
      <p:pic>
        <p:nvPicPr>
          <p:cNvPr id="56" name="Picture 55"/>
          <p:cNvPicPr>
            <a:picLocks noChangeAspect="1"/>
          </p:cNvPicPr>
          <p:nvPr/>
        </p:nvPicPr>
        <p:blipFill>
          <a:blip r:embed="rId7"/>
          <a:stretch>
            <a:fillRect/>
          </a:stretch>
        </p:blipFill>
        <p:spPr>
          <a:xfrm>
            <a:off x="8889890" y="3925200"/>
            <a:ext cx="380774" cy="380774"/>
          </a:xfrm>
          <a:prstGeom prst="rect">
            <a:avLst/>
          </a:prstGeom>
        </p:spPr>
      </p:pic>
      <p:pic>
        <p:nvPicPr>
          <p:cNvPr id="71" name="Picture 70"/>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8917201" y="5481598"/>
            <a:ext cx="326152" cy="326152"/>
          </a:xfrm>
          <a:prstGeom prst="rect">
            <a:avLst/>
          </a:prstGeom>
        </p:spPr>
      </p:pic>
      <p:grpSp>
        <p:nvGrpSpPr>
          <p:cNvPr id="72" name="Group 71"/>
          <p:cNvGrpSpPr/>
          <p:nvPr/>
        </p:nvGrpSpPr>
        <p:grpSpPr>
          <a:xfrm>
            <a:off x="8681694" y="2995187"/>
            <a:ext cx="792325" cy="792325"/>
            <a:chOff x="4722633" y="4244086"/>
            <a:chExt cx="792325" cy="792325"/>
          </a:xfrm>
        </p:grpSpPr>
        <p:pic>
          <p:nvPicPr>
            <p:cNvPr id="73" name="Picture 7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22633" y="4244086"/>
              <a:ext cx="792325" cy="792325"/>
            </a:xfrm>
            <a:prstGeom prst="rect">
              <a:avLst/>
            </a:prstGeom>
          </p:spPr>
        </p:pic>
        <p:sp>
          <p:nvSpPr>
            <p:cNvPr id="74" name="TextBox 73"/>
            <p:cNvSpPr txBox="1"/>
            <p:nvPr/>
          </p:nvSpPr>
          <p:spPr>
            <a:xfrm>
              <a:off x="4938474" y="4568388"/>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grpSp>
      <p:pic>
        <p:nvPicPr>
          <p:cNvPr id="75" name="Picture 7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435" y="4686652"/>
            <a:ext cx="582623" cy="551224"/>
          </a:xfrm>
          <a:prstGeom prst="rect">
            <a:avLst/>
          </a:prstGeom>
        </p:spPr>
      </p:pic>
    </p:spTree>
    <p:extLst>
      <p:ext uri="{BB962C8B-B14F-4D97-AF65-F5344CB8AC3E}">
        <p14:creationId xmlns:p14="http://schemas.microsoft.com/office/powerpoint/2010/main" val="1905695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Suite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1" y="1222"/>
            <a:ext cx="5581816" cy="6994524"/>
          </a:xfrm>
        </p:spPr>
      </p:pic>
      <p:sp>
        <p:nvSpPr>
          <p:cNvPr id="6" name="Rectangle 5"/>
          <p:cNvSpPr/>
          <p:nvPr/>
        </p:nvSpPr>
        <p:spPr bwMode="auto">
          <a:xfrm>
            <a:off x="4382033"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sz="quarter" idx="10"/>
          </p:nvPr>
        </p:nvSpPr>
        <p:spPr>
          <a:xfrm>
            <a:off x="5761038" y="1211263"/>
            <a:ext cx="6400800" cy="4662815"/>
          </a:xfrm>
        </p:spPr>
        <p:txBody>
          <a:bodyPr/>
          <a:lstStyle/>
          <a:p>
            <a:r>
              <a:rPr lang="en-US" dirty="0"/>
              <a:t>Workshop Goals</a:t>
            </a:r>
          </a:p>
          <a:p>
            <a:r>
              <a:rPr lang="en-US" dirty="0"/>
              <a:t>Opportunities &amp; Challenges</a:t>
            </a:r>
          </a:p>
          <a:p>
            <a:r>
              <a:rPr lang="en-US" dirty="0" err="1"/>
              <a:t>IoT</a:t>
            </a:r>
            <a:r>
              <a:rPr lang="en-US" dirty="0"/>
              <a:t> Devices &amp; Cloud Patterns</a:t>
            </a:r>
          </a:p>
          <a:p>
            <a:r>
              <a:rPr lang="en-US" dirty="0" err="1"/>
              <a:t>IoT</a:t>
            </a:r>
            <a:r>
              <a:rPr lang="en-US" dirty="0"/>
              <a:t> Related Azure Offerings</a:t>
            </a:r>
          </a:p>
          <a:p>
            <a:r>
              <a:rPr lang="en-US" dirty="0" err="1"/>
              <a:t>IoT</a:t>
            </a:r>
            <a:r>
              <a:rPr lang="en-US" dirty="0"/>
              <a:t> Suite</a:t>
            </a:r>
          </a:p>
          <a:p>
            <a:r>
              <a:rPr lang="en-US" dirty="0" err="1"/>
              <a:t>IoT</a:t>
            </a:r>
            <a:r>
              <a:rPr lang="en-US" dirty="0"/>
              <a:t> Suite Components &amp; Structure</a:t>
            </a:r>
          </a:p>
          <a:p>
            <a:r>
              <a:rPr lang="en-US" dirty="0"/>
              <a:t>Azure Streaming Analytics</a:t>
            </a:r>
          </a:p>
          <a:p>
            <a:r>
              <a:rPr lang="en-US" dirty="0"/>
              <a:t>Case Studies</a:t>
            </a:r>
          </a:p>
          <a:p>
            <a:endParaRPr lang="en-US" dirty="0"/>
          </a:p>
        </p:txBody>
      </p:sp>
      <p:sp>
        <p:nvSpPr>
          <p:cNvPr id="8" name="Title 1"/>
          <p:cNvSpPr txBox="1">
            <a:spLocks/>
          </p:cNvSpPr>
          <p:nvPr/>
        </p:nvSpPr>
        <p:spPr>
          <a:xfrm>
            <a:off x="5761038" y="296898"/>
            <a:ext cx="6400800" cy="9131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24"/>
              </a:spcBef>
            </a:pPr>
            <a:r>
              <a:rPr lang="en-US" dirty="0"/>
              <a:t>Agenda</a:t>
            </a:r>
          </a:p>
        </p:txBody>
      </p:sp>
    </p:spTree>
    <p:extLst>
      <p:ext uri="{BB962C8B-B14F-4D97-AF65-F5344CB8AC3E}">
        <p14:creationId xmlns:p14="http://schemas.microsoft.com/office/powerpoint/2010/main" val="31639294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sz="2448" i="1" dirty="0"/>
          </a:p>
        </p:txBody>
      </p:sp>
      <p:sp>
        <p:nvSpPr>
          <p:cNvPr id="2" name="TextBox 1"/>
          <p:cNvSpPr txBox="1"/>
          <p:nvPr/>
        </p:nvSpPr>
        <p:spPr>
          <a:xfrm>
            <a:off x="162408"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Preconfigured solutions</a:t>
            </a:r>
          </a:p>
        </p:txBody>
      </p:sp>
      <p:sp>
        <p:nvSpPr>
          <p:cNvPr id="53" name="TextBox 52"/>
          <p:cNvSpPr txBox="1"/>
          <p:nvPr/>
        </p:nvSpPr>
        <p:spPr>
          <a:xfrm>
            <a:off x="162408"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Heterogeneous agents</a:t>
            </a:r>
          </a:p>
        </p:txBody>
      </p:sp>
      <p:sp>
        <p:nvSpPr>
          <p:cNvPr id="62" name="TextBox 61"/>
          <p:cNvSpPr txBox="1"/>
          <p:nvPr/>
        </p:nvSpPr>
        <p:spPr>
          <a:xfrm>
            <a:off x="162408" y="5356964"/>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Connect and control</a:t>
            </a:r>
          </a:p>
        </p:txBody>
      </p:sp>
      <p:sp>
        <p:nvSpPr>
          <p:cNvPr id="63" name="TextBox 62"/>
          <p:cNvSpPr txBox="1"/>
          <p:nvPr/>
        </p:nvSpPr>
        <p:spPr>
          <a:xfrm>
            <a:off x="432089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Event processing</a:t>
            </a:r>
          </a:p>
        </p:txBody>
      </p:sp>
      <p:sp>
        <p:nvSpPr>
          <p:cNvPr id="64" name="TextBox 63"/>
          <p:cNvSpPr txBox="1"/>
          <p:nvPr/>
        </p:nvSpPr>
        <p:spPr>
          <a:xfrm>
            <a:off x="4320899" y="4079812"/>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Predictive analytics</a:t>
            </a:r>
          </a:p>
        </p:txBody>
      </p:sp>
      <p:sp>
        <p:nvSpPr>
          <p:cNvPr id="65" name="TextBox 64"/>
          <p:cNvSpPr txBox="1"/>
          <p:nvPr/>
        </p:nvSpPr>
        <p:spPr>
          <a:xfrm>
            <a:off x="432089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Data visualization</a:t>
            </a:r>
          </a:p>
        </p:txBody>
      </p:sp>
      <p:sp>
        <p:nvSpPr>
          <p:cNvPr id="66" name="TextBox 65"/>
          <p:cNvSpPr txBox="1"/>
          <p:nvPr/>
        </p:nvSpPr>
        <p:spPr>
          <a:xfrm>
            <a:off x="8479390"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Workflow integration</a:t>
            </a:r>
          </a:p>
        </p:txBody>
      </p:sp>
      <p:sp>
        <p:nvSpPr>
          <p:cNvPr id="67" name="TextBox 66"/>
          <p:cNvSpPr txBox="1"/>
          <p:nvPr/>
        </p:nvSpPr>
        <p:spPr>
          <a:xfrm>
            <a:off x="8479390"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Push and broadcast notifications</a:t>
            </a:r>
          </a:p>
        </p:txBody>
      </p:sp>
      <p:sp>
        <p:nvSpPr>
          <p:cNvPr id="68" name="TextBox 67"/>
          <p:cNvSpPr txBox="1"/>
          <p:nvPr/>
        </p:nvSpPr>
        <p:spPr>
          <a:xfrm>
            <a:off x="8479390"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ID and access management</a:t>
            </a:r>
          </a:p>
        </p:txBody>
      </p:sp>
      <p:sp>
        <p:nvSpPr>
          <p:cNvPr id="16" name="Rectangle 15"/>
          <p:cNvSpPr/>
          <p:nvPr/>
        </p:nvSpPr>
        <p:spPr bwMode="auto">
          <a:xfrm>
            <a:off x="4320899" y="1487391"/>
            <a:ext cx="3730413" cy="1044516"/>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r>
              <a:rPr lang="en-US" sz="2448" kern="0" dirty="0">
                <a:solidFill>
                  <a:schemeClr val="tx1"/>
                </a:solidFill>
                <a:latin typeface="Segoe UI Light" panose="020B0502040204020203" pitchFamily="34" charset="0"/>
                <a:cs typeface="Segoe UI Light" panose="020B0502040204020203" pitchFamily="34" charset="0"/>
              </a:rPr>
              <a:t>Analyze and act </a:t>
            </a:r>
          </a:p>
          <a:p>
            <a:pPr algn="ctr" defTabSz="951156"/>
            <a:r>
              <a:rPr lang="en-US" sz="2448" kern="0" dirty="0">
                <a:solidFill>
                  <a:schemeClr val="tx1"/>
                </a:solidFill>
                <a:latin typeface="Segoe UI Light" panose="020B0502040204020203" pitchFamily="34" charset="0"/>
                <a:cs typeface="Segoe UI Light" panose="020B0502040204020203" pitchFamily="34" charset="0"/>
              </a:rPr>
              <a:t>on new data</a:t>
            </a:r>
          </a:p>
        </p:txBody>
      </p:sp>
      <p:sp>
        <p:nvSpPr>
          <p:cNvPr id="17" name="Rectangle 16"/>
          <p:cNvSpPr/>
          <p:nvPr/>
        </p:nvSpPr>
        <p:spPr bwMode="auto">
          <a:xfrm>
            <a:off x="8479390"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Integrate and transform</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 business processes</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8" name="Rectangle 17"/>
          <p:cNvSpPr/>
          <p:nvPr/>
        </p:nvSpPr>
        <p:spPr bwMode="auto">
          <a:xfrm>
            <a:off x="162408"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Connect and scale </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with efficiency</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8815313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13713" y="1785648"/>
            <a:ext cx="3123337" cy="406265"/>
          </a:xfrm>
          <a:prstGeom prst="rect">
            <a:avLst/>
          </a:prstGeom>
        </p:spPr>
        <p:txBody>
          <a:bodyPr wrap="square">
            <a:spAutoFit/>
          </a:bodyPr>
          <a:lstStyle/>
          <a:p>
            <a:pPr defTabSz="932290" fontAlgn="base">
              <a:spcBef>
                <a:spcPct val="0"/>
              </a:spcBef>
              <a:spcAft>
                <a:spcPct val="0"/>
              </a:spcAft>
            </a:pPr>
            <a:r>
              <a:rPr lang="en-US" sz="2040" dirty="0">
                <a:latin typeface="Segoe UI Semibold" panose="020B0702040204020203" pitchFamily="34" charset="0"/>
                <a:cs typeface="Segoe UI" panose="020B0502040204020203" pitchFamily="34" charset="0"/>
              </a:rPr>
              <a:t>Azure IoT services</a:t>
            </a:r>
          </a:p>
        </p:txBody>
      </p:sp>
      <p:graphicFrame>
        <p:nvGraphicFramePr>
          <p:cNvPr id="340" name="Object 339"/>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158" name="think-cell Slide" r:id="rId5" imgW="377" imgH="377" progId="TCLayout.ActiveDocument.1">
                  <p:embed/>
                </p:oleObj>
              </mc:Choice>
              <mc:Fallback>
                <p:oleObj name="think-cell Slide" r:id="rId5" imgW="377" imgH="377" progId="TCLayout.ActiveDocument.1">
                  <p:embed/>
                  <p:pic>
                    <p:nvPicPr>
                      <p:cNvPr id="340" name="Object 339"/>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a:t>Microsoft Azure IoT Suite</a:t>
            </a:r>
            <a:endParaRPr lang="en-IN" dirty="0"/>
          </a:p>
        </p:txBody>
      </p:sp>
      <p:sp>
        <p:nvSpPr>
          <p:cNvPr id="77" name="Rectangle 76"/>
          <p:cNvSpPr/>
          <p:nvPr/>
        </p:nvSpPr>
        <p:spPr>
          <a:xfrm>
            <a:off x="239088" y="2229623"/>
            <a:ext cx="3143999" cy="4285477"/>
          </a:xfrm>
          <a:prstGeom prst="rect">
            <a:avLst/>
          </a:prstGeom>
          <a:solidFill>
            <a:srgbClr val="02193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sp>
        <p:nvSpPr>
          <p:cNvPr id="6" name="Text Placeholder 5"/>
          <p:cNvSpPr>
            <a:spLocks noGrp="1"/>
          </p:cNvSpPr>
          <p:nvPr>
            <p:ph type="body" sz="quarter" idx="4294967295"/>
          </p:nvPr>
        </p:nvSpPr>
        <p:spPr>
          <a:xfrm>
            <a:off x="549275" y="1057275"/>
            <a:ext cx="11887200" cy="739775"/>
          </a:xfrm>
        </p:spPr>
        <p:txBody>
          <a:bodyPr/>
          <a:lstStyle/>
          <a:p>
            <a:pPr marL="0" indent="0">
              <a:buNone/>
            </a:pPr>
            <a:r>
              <a:rPr lang="en-US" dirty="0"/>
              <a:t>Accelerate your business transformation</a:t>
            </a:r>
          </a:p>
        </p:txBody>
      </p:sp>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7465" y="2677622"/>
            <a:ext cx="780290" cy="780290"/>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59200" y="3385017"/>
            <a:ext cx="780290" cy="780290"/>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58096" y="2970541"/>
            <a:ext cx="780290" cy="780290"/>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67755" y="2303165"/>
            <a:ext cx="780290" cy="780290"/>
          </a:xfrm>
          <a:prstGeom prst="rect">
            <a:avLst/>
          </a:prstGeom>
        </p:spPr>
      </p:pic>
      <p:pic>
        <p:nvPicPr>
          <p:cNvPr id="14"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87887" y="4247919"/>
            <a:ext cx="780290" cy="780290"/>
          </a:xfrm>
          <a:prstGeom prst="rect">
            <a:avLst/>
          </a:prstGeom>
        </p:spPr>
      </p:pic>
      <p:pic>
        <p:nvPicPr>
          <p:cNvPr id="15" name="Picture 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9188" y="4405409"/>
            <a:ext cx="780290" cy="780290"/>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5485" y="5563467"/>
            <a:ext cx="780290" cy="780290"/>
          </a:xfrm>
          <a:prstGeom prst="rect">
            <a:avLst/>
          </a:prstGeom>
        </p:spPr>
      </p:pic>
      <p:pic>
        <p:nvPicPr>
          <p:cNvPr id="18" name="Picture 1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342079" y="5211603"/>
            <a:ext cx="780290" cy="780290"/>
          </a:xfrm>
          <a:prstGeom prst="rect">
            <a:avLst/>
          </a:prstGeom>
        </p:spPr>
      </p:pic>
      <p:pic>
        <p:nvPicPr>
          <p:cNvPr id="19" name="Picture 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72963" y="4914024"/>
            <a:ext cx="780290" cy="780290"/>
          </a:xfrm>
          <a:prstGeom prst="rect">
            <a:avLst/>
          </a:prstGeom>
        </p:spPr>
      </p:pic>
      <p:sp>
        <p:nvSpPr>
          <p:cNvPr id="23" name="Freeform 23"/>
          <p:cNvSpPr>
            <a:spLocks noEditPoints="1"/>
          </p:cNvSpPr>
          <p:nvPr/>
        </p:nvSpPr>
        <p:spPr bwMode="auto">
          <a:xfrm>
            <a:off x="276306" y="3443761"/>
            <a:ext cx="661988" cy="696912"/>
          </a:xfrm>
          <a:custGeom>
            <a:avLst/>
            <a:gdLst>
              <a:gd name="T0" fmla="*/ 29 w 417"/>
              <a:gd name="T1" fmla="*/ 329 h 439"/>
              <a:gd name="T2" fmla="*/ 29 w 417"/>
              <a:gd name="T3" fmla="*/ 279 h 439"/>
              <a:gd name="T4" fmla="*/ 71 w 417"/>
              <a:gd name="T5" fmla="*/ 252 h 439"/>
              <a:gd name="T6" fmla="*/ 164 w 417"/>
              <a:gd name="T7" fmla="*/ 252 h 439"/>
              <a:gd name="T8" fmla="*/ 155 w 417"/>
              <a:gd name="T9" fmla="*/ 285 h 439"/>
              <a:gd name="T10" fmla="*/ 98 w 417"/>
              <a:gd name="T11" fmla="*/ 290 h 439"/>
              <a:gd name="T12" fmla="*/ 65 w 417"/>
              <a:gd name="T13" fmla="*/ 311 h 439"/>
              <a:gd name="T14" fmla="*/ 67 w 417"/>
              <a:gd name="T15" fmla="*/ 403 h 439"/>
              <a:gd name="T16" fmla="*/ 128 w 417"/>
              <a:gd name="T17" fmla="*/ 403 h 439"/>
              <a:gd name="T18" fmla="*/ 178 w 417"/>
              <a:gd name="T19" fmla="*/ 390 h 439"/>
              <a:gd name="T20" fmla="*/ 180 w 417"/>
              <a:gd name="T21" fmla="*/ 313 h 439"/>
              <a:gd name="T22" fmla="*/ 216 w 417"/>
              <a:gd name="T23" fmla="*/ 281 h 439"/>
              <a:gd name="T24" fmla="*/ 216 w 417"/>
              <a:gd name="T25" fmla="*/ 355 h 439"/>
              <a:gd name="T26" fmla="*/ 183 w 417"/>
              <a:gd name="T27" fmla="*/ 439 h 439"/>
              <a:gd name="T28" fmla="*/ 132 w 417"/>
              <a:gd name="T29" fmla="*/ 439 h 439"/>
              <a:gd name="T30" fmla="*/ 367 w 417"/>
              <a:gd name="T31" fmla="*/ 115 h 439"/>
              <a:gd name="T32" fmla="*/ 367 w 417"/>
              <a:gd name="T33" fmla="*/ 174 h 439"/>
              <a:gd name="T34" fmla="*/ 317 w 417"/>
              <a:gd name="T35" fmla="*/ 180 h 439"/>
              <a:gd name="T36" fmla="*/ 281 w 417"/>
              <a:gd name="T37" fmla="*/ 212 h 439"/>
              <a:gd name="T38" fmla="*/ 359 w 417"/>
              <a:gd name="T39" fmla="*/ 214 h 439"/>
              <a:gd name="T40" fmla="*/ 397 w 417"/>
              <a:gd name="T41" fmla="*/ 203 h 439"/>
              <a:gd name="T42" fmla="*/ 401 w 417"/>
              <a:gd name="T43" fmla="*/ 105 h 439"/>
              <a:gd name="T44" fmla="*/ 380 w 417"/>
              <a:gd name="T45" fmla="*/ 65 h 439"/>
              <a:gd name="T46" fmla="*/ 287 w 417"/>
              <a:gd name="T47" fmla="*/ 65 h 439"/>
              <a:gd name="T48" fmla="*/ 252 w 417"/>
              <a:gd name="T49" fmla="*/ 84 h 439"/>
              <a:gd name="T50" fmla="*/ 254 w 417"/>
              <a:gd name="T51" fmla="*/ 178 h 439"/>
              <a:gd name="T52" fmla="*/ 283 w 417"/>
              <a:gd name="T53" fmla="*/ 157 h 439"/>
              <a:gd name="T54" fmla="*/ 289 w 417"/>
              <a:gd name="T55" fmla="*/ 111 h 439"/>
              <a:gd name="T56" fmla="*/ 336 w 417"/>
              <a:gd name="T57" fmla="*/ 101 h 439"/>
              <a:gd name="T58" fmla="*/ 0 w 417"/>
              <a:gd name="T59" fmla="*/ 0 h 439"/>
              <a:gd name="T60" fmla="*/ 0 w 417"/>
              <a:gd name="T61" fmla="*/ 138 h 439"/>
              <a:gd name="T62" fmla="*/ 0 w 417"/>
              <a:gd name="T63" fmla="*/ 182 h 439"/>
              <a:gd name="T64" fmla="*/ 44 w 417"/>
              <a:gd name="T65" fmla="*/ 214 h 439"/>
              <a:gd name="T66" fmla="*/ 128 w 417"/>
              <a:gd name="T67" fmla="*/ 214 h 439"/>
              <a:gd name="T68" fmla="*/ 174 w 417"/>
              <a:gd name="T69" fmla="*/ 197 h 439"/>
              <a:gd name="T70" fmla="*/ 126 w 417"/>
              <a:gd name="T71" fmla="*/ 174 h 439"/>
              <a:gd name="T72" fmla="*/ 42 w 417"/>
              <a:gd name="T73" fmla="*/ 170 h 439"/>
              <a:gd name="T74" fmla="*/ 40 w 417"/>
              <a:gd name="T75" fmla="*/ 120 h 439"/>
              <a:gd name="T76" fmla="*/ 44 w 417"/>
              <a:gd name="T77" fmla="*/ 40 h 439"/>
              <a:gd name="T78" fmla="*/ 126 w 417"/>
              <a:gd name="T79" fmla="*/ 40 h 439"/>
              <a:gd name="T80" fmla="*/ 176 w 417"/>
              <a:gd name="T81" fmla="*/ 52 h 439"/>
              <a:gd name="T82" fmla="*/ 176 w 417"/>
              <a:gd name="T83" fmla="*/ 143 h 439"/>
              <a:gd name="T84" fmla="*/ 216 w 417"/>
              <a:gd name="T85" fmla="*/ 183 h 439"/>
              <a:gd name="T86" fmla="*/ 216 w 417"/>
              <a:gd name="T87" fmla="*/ 128 h 439"/>
              <a:gd name="T88" fmla="*/ 206 w 417"/>
              <a:gd name="T89" fmla="*/ 10 h 439"/>
              <a:gd name="T90" fmla="*/ 161 w 417"/>
              <a:gd name="T91" fmla="*/ 0 h 439"/>
              <a:gd name="T92" fmla="*/ 48 w 417"/>
              <a:gd name="T93" fmla="*/ 0 h 439"/>
              <a:gd name="T94" fmla="*/ 258 w 417"/>
              <a:gd name="T95" fmla="*/ 281 h 439"/>
              <a:gd name="T96" fmla="*/ 254 w 417"/>
              <a:gd name="T97" fmla="*/ 350 h 439"/>
              <a:gd name="T98" fmla="*/ 260 w 417"/>
              <a:gd name="T99" fmla="*/ 401 h 439"/>
              <a:gd name="T100" fmla="*/ 361 w 417"/>
              <a:gd name="T101" fmla="*/ 415 h 439"/>
              <a:gd name="T102" fmla="*/ 417 w 417"/>
              <a:gd name="T103" fmla="*/ 417 h 439"/>
              <a:gd name="T104" fmla="*/ 417 w 417"/>
              <a:gd name="T105" fmla="*/ 317 h 439"/>
              <a:gd name="T106" fmla="*/ 411 w 417"/>
              <a:gd name="T107" fmla="*/ 267 h 439"/>
              <a:gd name="T108" fmla="*/ 325 w 417"/>
              <a:gd name="T109" fmla="*/ 252 h 439"/>
              <a:gd name="T110" fmla="*/ 294 w 417"/>
              <a:gd name="T111" fmla="*/ 264 h 439"/>
              <a:gd name="T112" fmla="*/ 344 w 417"/>
              <a:gd name="T113" fmla="*/ 287 h 439"/>
              <a:gd name="T114" fmla="*/ 378 w 417"/>
              <a:gd name="T115" fmla="*/ 290 h 439"/>
              <a:gd name="T116" fmla="*/ 380 w 417"/>
              <a:gd name="T117" fmla="*/ 376 h 439"/>
              <a:gd name="T118" fmla="*/ 311 w 417"/>
              <a:gd name="T119" fmla="*/ 380 h 439"/>
              <a:gd name="T120" fmla="*/ 289 w 417"/>
              <a:gd name="T121" fmla="*/ 363 h 439"/>
              <a:gd name="T122" fmla="*/ 289 w 417"/>
              <a:gd name="T123" fmla="*/ 31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 h="439">
                <a:moveTo>
                  <a:pt x="29" y="439"/>
                </a:moveTo>
                <a:lnTo>
                  <a:pt x="29" y="439"/>
                </a:lnTo>
                <a:lnTo>
                  <a:pt x="29" y="426"/>
                </a:lnTo>
                <a:lnTo>
                  <a:pt x="29" y="413"/>
                </a:lnTo>
                <a:lnTo>
                  <a:pt x="29" y="399"/>
                </a:lnTo>
                <a:lnTo>
                  <a:pt x="29" y="388"/>
                </a:lnTo>
                <a:lnTo>
                  <a:pt x="29" y="378"/>
                </a:lnTo>
                <a:lnTo>
                  <a:pt x="29" y="369"/>
                </a:lnTo>
                <a:lnTo>
                  <a:pt x="29" y="359"/>
                </a:lnTo>
                <a:lnTo>
                  <a:pt x="29" y="350"/>
                </a:lnTo>
                <a:lnTo>
                  <a:pt x="29" y="342"/>
                </a:lnTo>
                <a:lnTo>
                  <a:pt x="29" y="336"/>
                </a:lnTo>
                <a:lnTo>
                  <a:pt x="29" y="329"/>
                </a:lnTo>
                <a:lnTo>
                  <a:pt x="29" y="323"/>
                </a:lnTo>
                <a:lnTo>
                  <a:pt x="29" y="317"/>
                </a:lnTo>
                <a:lnTo>
                  <a:pt x="29" y="313"/>
                </a:lnTo>
                <a:lnTo>
                  <a:pt x="29" y="308"/>
                </a:lnTo>
                <a:lnTo>
                  <a:pt x="29" y="304"/>
                </a:lnTo>
                <a:lnTo>
                  <a:pt x="29" y="298"/>
                </a:lnTo>
                <a:lnTo>
                  <a:pt x="29" y="292"/>
                </a:lnTo>
                <a:lnTo>
                  <a:pt x="29" y="290"/>
                </a:lnTo>
                <a:lnTo>
                  <a:pt x="29" y="287"/>
                </a:lnTo>
                <a:lnTo>
                  <a:pt x="29" y="287"/>
                </a:lnTo>
                <a:lnTo>
                  <a:pt x="29" y="285"/>
                </a:lnTo>
                <a:lnTo>
                  <a:pt x="29" y="285"/>
                </a:lnTo>
                <a:lnTo>
                  <a:pt x="29" y="279"/>
                </a:lnTo>
                <a:lnTo>
                  <a:pt x="31" y="273"/>
                </a:lnTo>
                <a:lnTo>
                  <a:pt x="34" y="267"/>
                </a:lnTo>
                <a:lnTo>
                  <a:pt x="38" y="262"/>
                </a:lnTo>
                <a:lnTo>
                  <a:pt x="42" y="258"/>
                </a:lnTo>
                <a:lnTo>
                  <a:pt x="48" y="254"/>
                </a:lnTo>
                <a:lnTo>
                  <a:pt x="54" y="252"/>
                </a:lnTo>
                <a:lnTo>
                  <a:pt x="59" y="252"/>
                </a:lnTo>
                <a:lnTo>
                  <a:pt x="61" y="252"/>
                </a:lnTo>
                <a:lnTo>
                  <a:pt x="61" y="252"/>
                </a:lnTo>
                <a:lnTo>
                  <a:pt x="61" y="252"/>
                </a:lnTo>
                <a:lnTo>
                  <a:pt x="63" y="252"/>
                </a:lnTo>
                <a:lnTo>
                  <a:pt x="67" y="252"/>
                </a:lnTo>
                <a:lnTo>
                  <a:pt x="71" y="252"/>
                </a:lnTo>
                <a:lnTo>
                  <a:pt x="77" y="252"/>
                </a:lnTo>
                <a:lnTo>
                  <a:pt x="82" y="252"/>
                </a:lnTo>
                <a:lnTo>
                  <a:pt x="92" y="252"/>
                </a:lnTo>
                <a:lnTo>
                  <a:pt x="96" y="252"/>
                </a:lnTo>
                <a:lnTo>
                  <a:pt x="101" y="252"/>
                </a:lnTo>
                <a:lnTo>
                  <a:pt x="107" y="252"/>
                </a:lnTo>
                <a:lnTo>
                  <a:pt x="113" y="252"/>
                </a:lnTo>
                <a:lnTo>
                  <a:pt x="120" y="252"/>
                </a:lnTo>
                <a:lnTo>
                  <a:pt x="128" y="252"/>
                </a:lnTo>
                <a:lnTo>
                  <a:pt x="136" y="252"/>
                </a:lnTo>
                <a:lnTo>
                  <a:pt x="145" y="252"/>
                </a:lnTo>
                <a:lnTo>
                  <a:pt x="155" y="252"/>
                </a:lnTo>
                <a:lnTo>
                  <a:pt x="164" y="252"/>
                </a:lnTo>
                <a:lnTo>
                  <a:pt x="174" y="252"/>
                </a:lnTo>
                <a:lnTo>
                  <a:pt x="185" y="252"/>
                </a:lnTo>
                <a:lnTo>
                  <a:pt x="185" y="252"/>
                </a:lnTo>
                <a:lnTo>
                  <a:pt x="185" y="252"/>
                </a:lnTo>
                <a:lnTo>
                  <a:pt x="183" y="254"/>
                </a:lnTo>
                <a:lnTo>
                  <a:pt x="182" y="258"/>
                </a:lnTo>
                <a:lnTo>
                  <a:pt x="180" y="260"/>
                </a:lnTo>
                <a:lnTo>
                  <a:pt x="178" y="262"/>
                </a:lnTo>
                <a:lnTo>
                  <a:pt x="174" y="266"/>
                </a:lnTo>
                <a:lnTo>
                  <a:pt x="170" y="269"/>
                </a:lnTo>
                <a:lnTo>
                  <a:pt x="166" y="273"/>
                </a:lnTo>
                <a:lnTo>
                  <a:pt x="161" y="279"/>
                </a:lnTo>
                <a:lnTo>
                  <a:pt x="155" y="285"/>
                </a:lnTo>
                <a:lnTo>
                  <a:pt x="147" y="290"/>
                </a:lnTo>
                <a:lnTo>
                  <a:pt x="147" y="290"/>
                </a:lnTo>
                <a:lnTo>
                  <a:pt x="147" y="290"/>
                </a:lnTo>
                <a:lnTo>
                  <a:pt x="145" y="290"/>
                </a:lnTo>
                <a:lnTo>
                  <a:pt x="143" y="290"/>
                </a:lnTo>
                <a:lnTo>
                  <a:pt x="141" y="290"/>
                </a:lnTo>
                <a:lnTo>
                  <a:pt x="140" y="290"/>
                </a:lnTo>
                <a:lnTo>
                  <a:pt x="134" y="290"/>
                </a:lnTo>
                <a:lnTo>
                  <a:pt x="130" y="290"/>
                </a:lnTo>
                <a:lnTo>
                  <a:pt x="124" y="290"/>
                </a:lnTo>
                <a:lnTo>
                  <a:pt x="117" y="290"/>
                </a:lnTo>
                <a:lnTo>
                  <a:pt x="109" y="290"/>
                </a:lnTo>
                <a:lnTo>
                  <a:pt x="98" y="290"/>
                </a:lnTo>
                <a:lnTo>
                  <a:pt x="86" y="290"/>
                </a:lnTo>
                <a:lnTo>
                  <a:pt x="75" y="290"/>
                </a:lnTo>
                <a:lnTo>
                  <a:pt x="71" y="290"/>
                </a:lnTo>
                <a:lnTo>
                  <a:pt x="69" y="292"/>
                </a:lnTo>
                <a:lnTo>
                  <a:pt x="67" y="294"/>
                </a:lnTo>
                <a:lnTo>
                  <a:pt x="65" y="298"/>
                </a:lnTo>
                <a:lnTo>
                  <a:pt x="65" y="298"/>
                </a:lnTo>
                <a:lnTo>
                  <a:pt x="65" y="298"/>
                </a:lnTo>
                <a:lnTo>
                  <a:pt x="65" y="300"/>
                </a:lnTo>
                <a:lnTo>
                  <a:pt x="65" y="300"/>
                </a:lnTo>
                <a:lnTo>
                  <a:pt x="65" y="304"/>
                </a:lnTo>
                <a:lnTo>
                  <a:pt x="65" y="306"/>
                </a:lnTo>
                <a:lnTo>
                  <a:pt x="65" y="311"/>
                </a:lnTo>
                <a:lnTo>
                  <a:pt x="65" y="315"/>
                </a:lnTo>
                <a:lnTo>
                  <a:pt x="65" y="323"/>
                </a:lnTo>
                <a:lnTo>
                  <a:pt x="65" y="332"/>
                </a:lnTo>
                <a:lnTo>
                  <a:pt x="65" y="342"/>
                </a:lnTo>
                <a:lnTo>
                  <a:pt x="65" y="348"/>
                </a:lnTo>
                <a:lnTo>
                  <a:pt x="65" y="353"/>
                </a:lnTo>
                <a:lnTo>
                  <a:pt x="65" y="361"/>
                </a:lnTo>
                <a:lnTo>
                  <a:pt x="65" y="367"/>
                </a:lnTo>
                <a:lnTo>
                  <a:pt x="65" y="376"/>
                </a:lnTo>
                <a:lnTo>
                  <a:pt x="65" y="384"/>
                </a:lnTo>
                <a:lnTo>
                  <a:pt x="65" y="394"/>
                </a:lnTo>
                <a:lnTo>
                  <a:pt x="65" y="403"/>
                </a:lnTo>
                <a:lnTo>
                  <a:pt x="67" y="403"/>
                </a:lnTo>
                <a:lnTo>
                  <a:pt x="67" y="403"/>
                </a:lnTo>
                <a:lnTo>
                  <a:pt x="67" y="403"/>
                </a:lnTo>
                <a:lnTo>
                  <a:pt x="69" y="403"/>
                </a:lnTo>
                <a:lnTo>
                  <a:pt x="71" y="403"/>
                </a:lnTo>
                <a:lnTo>
                  <a:pt x="75" y="403"/>
                </a:lnTo>
                <a:lnTo>
                  <a:pt x="78" y="403"/>
                </a:lnTo>
                <a:lnTo>
                  <a:pt x="84" y="403"/>
                </a:lnTo>
                <a:lnTo>
                  <a:pt x="92" y="403"/>
                </a:lnTo>
                <a:lnTo>
                  <a:pt x="99" y="403"/>
                </a:lnTo>
                <a:lnTo>
                  <a:pt x="109" y="403"/>
                </a:lnTo>
                <a:lnTo>
                  <a:pt x="117" y="403"/>
                </a:lnTo>
                <a:lnTo>
                  <a:pt x="122" y="403"/>
                </a:lnTo>
                <a:lnTo>
                  <a:pt x="128" y="403"/>
                </a:lnTo>
                <a:lnTo>
                  <a:pt x="136" y="403"/>
                </a:lnTo>
                <a:lnTo>
                  <a:pt x="143" y="403"/>
                </a:lnTo>
                <a:lnTo>
                  <a:pt x="153" y="403"/>
                </a:lnTo>
                <a:lnTo>
                  <a:pt x="161" y="403"/>
                </a:lnTo>
                <a:lnTo>
                  <a:pt x="170" y="403"/>
                </a:lnTo>
                <a:lnTo>
                  <a:pt x="174" y="401"/>
                </a:lnTo>
                <a:lnTo>
                  <a:pt x="176" y="399"/>
                </a:lnTo>
                <a:lnTo>
                  <a:pt x="178" y="397"/>
                </a:lnTo>
                <a:lnTo>
                  <a:pt x="178" y="396"/>
                </a:lnTo>
                <a:lnTo>
                  <a:pt x="178" y="394"/>
                </a:lnTo>
                <a:lnTo>
                  <a:pt x="178" y="394"/>
                </a:lnTo>
                <a:lnTo>
                  <a:pt x="178" y="392"/>
                </a:lnTo>
                <a:lnTo>
                  <a:pt x="178" y="390"/>
                </a:lnTo>
                <a:lnTo>
                  <a:pt x="178" y="388"/>
                </a:lnTo>
                <a:lnTo>
                  <a:pt x="178" y="384"/>
                </a:lnTo>
                <a:lnTo>
                  <a:pt x="178" y="380"/>
                </a:lnTo>
                <a:lnTo>
                  <a:pt x="178" y="374"/>
                </a:lnTo>
                <a:lnTo>
                  <a:pt x="178" y="369"/>
                </a:lnTo>
                <a:lnTo>
                  <a:pt x="178" y="361"/>
                </a:lnTo>
                <a:lnTo>
                  <a:pt x="178" y="352"/>
                </a:lnTo>
                <a:lnTo>
                  <a:pt x="178" y="340"/>
                </a:lnTo>
                <a:lnTo>
                  <a:pt x="178" y="329"/>
                </a:lnTo>
                <a:lnTo>
                  <a:pt x="178" y="315"/>
                </a:lnTo>
                <a:lnTo>
                  <a:pt x="178" y="315"/>
                </a:lnTo>
                <a:lnTo>
                  <a:pt x="180" y="313"/>
                </a:lnTo>
                <a:lnTo>
                  <a:pt x="180" y="313"/>
                </a:lnTo>
                <a:lnTo>
                  <a:pt x="183" y="310"/>
                </a:lnTo>
                <a:lnTo>
                  <a:pt x="185" y="308"/>
                </a:lnTo>
                <a:lnTo>
                  <a:pt x="187" y="306"/>
                </a:lnTo>
                <a:lnTo>
                  <a:pt x="191" y="302"/>
                </a:lnTo>
                <a:lnTo>
                  <a:pt x="193" y="298"/>
                </a:lnTo>
                <a:lnTo>
                  <a:pt x="199" y="294"/>
                </a:lnTo>
                <a:lnTo>
                  <a:pt x="203" y="289"/>
                </a:lnTo>
                <a:lnTo>
                  <a:pt x="208" y="283"/>
                </a:lnTo>
                <a:lnTo>
                  <a:pt x="216" y="277"/>
                </a:lnTo>
                <a:lnTo>
                  <a:pt x="216" y="277"/>
                </a:lnTo>
                <a:lnTo>
                  <a:pt x="216" y="277"/>
                </a:lnTo>
                <a:lnTo>
                  <a:pt x="216" y="279"/>
                </a:lnTo>
                <a:lnTo>
                  <a:pt x="216" y="281"/>
                </a:lnTo>
                <a:lnTo>
                  <a:pt x="216" y="285"/>
                </a:lnTo>
                <a:lnTo>
                  <a:pt x="216" y="289"/>
                </a:lnTo>
                <a:lnTo>
                  <a:pt x="216" y="294"/>
                </a:lnTo>
                <a:lnTo>
                  <a:pt x="216" y="300"/>
                </a:lnTo>
                <a:lnTo>
                  <a:pt x="216" y="304"/>
                </a:lnTo>
                <a:lnTo>
                  <a:pt x="216" y="310"/>
                </a:lnTo>
                <a:lnTo>
                  <a:pt x="216" y="313"/>
                </a:lnTo>
                <a:lnTo>
                  <a:pt x="216" y="319"/>
                </a:lnTo>
                <a:lnTo>
                  <a:pt x="216" y="325"/>
                </a:lnTo>
                <a:lnTo>
                  <a:pt x="216" y="332"/>
                </a:lnTo>
                <a:lnTo>
                  <a:pt x="216" y="340"/>
                </a:lnTo>
                <a:lnTo>
                  <a:pt x="216" y="348"/>
                </a:lnTo>
                <a:lnTo>
                  <a:pt x="216" y="355"/>
                </a:lnTo>
                <a:lnTo>
                  <a:pt x="216" y="365"/>
                </a:lnTo>
                <a:lnTo>
                  <a:pt x="216" y="374"/>
                </a:lnTo>
                <a:lnTo>
                  <a:pt x="216" y="386"/>
                </a:lnTo>
                <a:lnTo>
                  <a:pt x="216" y="396"/>
                </a:lnTo>
                <a:lnTo>
                  <a:pt x="216" y="409"/>
                </a:lnTo>
                <a:lnTo>
                  <a:pt x="214" y="415"/>
                </a:lnTo>
                <a:lnTo>
                  <a:pt x="212" y="420"/>
                </a:lnTo>
                <a:lnTo>
                  <a:pt x="210" y="426"/>
                </a:lnTo>
                <a:lnTo>
                  <a:pt x="206" y="430"/>
                </a:lnTo>
                <a:lnTo>
                  <a:pt x="201" y="434"/>
                </a:lnTo>
                <a:lnTo>
                  <a:pt x="195" y="438"/>
                </a:lnTo>
                <a:lnTo>
                  <a:pt x="189" y="439"/>
                </a:lnTo>
                <a:lnTo>
                  <a:pt x="183" y="439"/>
                </a:lnTo>
                <a:lnTo>
                  <a:pt x="182" y="439"/>
                </a:lnTo>
                <a:lnTo>
                  <a:pt x="182" y="439"/>
                </a:lnTo>
                <a:lnTo>
                  <a:pt x="180" y="439"/>
                </a:lnTo>
                <a:lnTo>
                  <a:pt x="178" y="439"/>
                </a:lnTo>
                <a:lnTo>
                  <a:pt x="174" y="439"/>
                </a:lnTo>
                <a:lnTo>
                  <a:pt x="170" y="439"/>
                </a:lnTo>
                <a:lnTo>
                  <a:pt x="164" y="439"/>
                </a:lnTo>
                <a:lnTo>
                  <a:pt x="161" y="439"/>
                </a:lnTo>
                <a:lnTo>
                  <a:pt x="155" y="439"/>
                </a:lnTo>
                <a:lnTo>
                  <a:pt x="151" y="439"/>
                </a:lnTo>
                <a:lnTo>
                  <a:pt x="145" y="439"/>
                </a:lnTo>
                <a:lnTo>
                  <a:pt x="140" y="439"/>
                </a:lnTo>
                <a:lnTo>
                  <a:pt x="132" y="439"/>
                </a:lnTo>
                <a:lnTo>
                  <a:pt x="126" y="439"/>
                </a:lnTo>
                <a:lnTo>
                  <a:pt x="119" y="439"/>
                </a:lnTo>
                <a:lnTo>
                  <a:pt x="109" y="439"/>
                </a:lnTo>
                <a:lnTo>
                  <a:pt x="99" y="439"/>
                </a:lnTo>
                <a:lnTo>
                  <a:pt x="90" y="439"/>
                </a:lnTo>
                <a:lnTo>
                  <a:pt x="80" y="439"/>
                </a:lnTo>
                <a:lnTo>
                  <a:pt x="69" y="439"/>
                </a:lnTo>
                <a:lnTo>
                  <a:pt x="55" y="439"/>
                </a:lnTo>
                <a:lnTo>
                  <a:pt x="42" y="439"/>
                </a:lnTo>
                <a:lnTo>
                  <a:pt x="29" y="439"/>
                </a:lnTo>
                <a:lnTo>
                  <a:pt x="29" y="439"/>
                </a:lnTo>
                <a:close/>
                <a:moveTo>
                  <a:pt x="367" y="101"/>
                </a:moveTo>
                <a:lnTo>
                  <a:pt x="367" y="115"/>
                </a:lnTo>
                <a:lnTo>
                  <a:pt x="367" y="124"/>
                </a:lnTo>
                <a:lnTo>
                  <a:pt x="367" y="134"/>
                </a:lnTo>
                <a:lnTo>
                  <a:pt x="367" y="143"/>
                </a:lnTo>
                <a:lnTo>
                  <a:pt x="367" y="149"/>
                </a:lnTo>
                <a:lnTo>
                  <a:pt x="367" y="155"/>
                </a:lnTo>
                <a:lnTo>
                  <a:pt x="367" y="160"/>
                </a:lnTo>
                <a:lnTo>
                  <a:pt x="367" y="164"/>
                </a:lnTo>
                <a:lnTo>
                  <a:pt x="367" y="166"/>
                </a:lnTo>
                <a:lnTo>
                  <a:pt x="367" y="170"/>
                </a:lnTo>
                <a:lnTo>
                  <a:pt x="367" y="170"/>
                </a:lnTo>
                <a:lnTo>
                  <a:pt x="367" y="172"/>
                </a:lnTo>
                <a:lnTo>
                  <a:pt x="367" y="174"/>
                </a:lnTo>
                <a:lnTo>
                  <a:pt x="367" y="174"/>
                </a:lnTo>
                <a:lnTo>
                  <a:pt x="367" y="176"/>
                </a:lnTo>
                <a:lnTo>
                  <a:pt x="365" y="178"/>
                </a:lnTo>
                <a:lnTo>
                  <a:pt x="363" y="178"/>
                </a:lnTo>
                <a:lnTo>
                  <a:pt x="361" y="180"/>
                </a:lnTo>
                <a:lnTo>
                  <a:pt x="352" y="180"/>
                </a:lnTo>
                <a:lnTo>
                  <a:pt x="346" y="180"/>
                </a:lnTo>
                <a:lnTo>
                  <a:pt x="338" y="180"/>
                </a:lnTo>
                <a:lnTo>
                  <a:pt x="332" y="180"/>
                </a:lnTo>
                <a:lnTo>
                  <a:pt x="329" y="180"/>
                </a:lnTo>
                <a:lnTo>
                  <a:pt x="325" y="180"/>
                </a:lnTo>
                <a:lnTo>
                  <a:pt x="321" y="180"/>
                </a:lnTo>
                <a:lnTo>
                  <a:pt x="319" y="180"/>
                </a:lnTo>
                <a:lnTo>
                  <a:pt x="317" y="180"/>
                </a:lnTo>
                <a:lnTo>
                  <a:pt x="315" y="180"/>
                </a:lnTo>
                <a:lnTo>
                  <a:pt x="313" y="180"/>
                </a:lnTo>
                <a:lnTo>
                  <a:pt x="313" y="180"/>
                </a:lnTo>
                <a:lnTo>
                  <a:pt x="313" y="180"/>
                </a:lnTo>
                <a:lnTo>
                  <a:pt x="308" y="185"/>
                </a:lnTo>
                <a:lnTo>
                  <a:pt x="302" y="191"/>
                </a:lnTo>
                <a:lnTo>
                  <a:pt x="296" y="195"/>
                </a:lnTo>
                <a:lnTo>
                  <a:pt x="292" y="199"/>
                </a:lnTo>
                <a:lnTo>
                  <a:pt x="290" y="203"/>
                </a:lnTo>
                <a:lnTo>
                  <a:pt x="287" y="206"/>
                </a:lnTo>
                <a:lnTo>
                  <a:pt x="285" y="208"/>
                </a:lnTo>
                <a:lnTo>
                  <a:pt x="283" y="210"/>
                </a:lnTo>
                <a:lnTo>
                  <a:pt x="281" y="212"/>
                </a:lnTo>
                <a:lnTo>
                  <a:pt x="279" y="214"/>
                </a:lnTo>
                <a:lnTo>
                  <a:pt x="279" y="214"/>
                </a:lnTo>
                <a:lnTo>
                  <a:pt x="279" y="214"/>
                </a:lnTo>
                <a:lnTo>
                  <a:pt x="287" y="214"/>
                </a:lnTo>
                <a:lnTo>
                  <a:pt x="296" y="214"/>
                </a:lnTo>
                <a:lnTo>
                  <a:pt x="304" y="214"/>
                </a:lnTo>
                <a:lnTo>
                  <a:pt x="311" y="214"/>
                </a:lnTo>
                <a:lnTo>
                  <a:pt x="317" y="214"/>
                </a:lnTo>
                <a:lnTo>
                  <a:pt x="323" y="214"/>
                </a:lnTo>
                <a:lnTo>
                  <a:pt x="334" y="214"/>
                </a:lnTo>
                <a:lnTo>
                  <a:pt x="344" y="214"/>
                </a:lnTo>
                <a:lnTo>
                  <a:pt x="352" y="214"/>
                </a:lnTo>
                <a:lnTo>
                  <a:pt x="359" y="214"/>
                </a:lnTo>
                <a:lnTo>
                  <a:pt x="365" y="214"/>
                </a:lnTo>
                <a:lnTo>
                  <a:pt x="369" y="214"/>
                </a:lnTo>
                <a:lnTo>
                  <a:pt x="371" y="214"/>
                </a:lnTo>
                <a:lnTo>
                  <a:pt x="373" y="214"/>
                </a:lnTo>
                <a:lnTo>
                  <a:pt x="375" y="214"/>
                </a:lnTo>
                <a:lnTo>
                  <a:pt x="376" y="214"/>
                </a:lnTo>
                <a:lnTo>
                  <a:pt x="376" y="214"/>
                </a:lnTo>
                <a:lnTo>
                  <a:pt x="376" y="214"/>
                </a:lnTo>
                <a:lnTo>
                  <a:pt x="382" y="214"/>
                </a:lnTo>
                <a:lnTo>
                  <a:pt x="386" y="212"/>
                </a:lnTo>
                <a:lnTo>
                  <a:pt x="390" y="210"/>
                </a:lnTo>
                <a:lnTo>
                  <a:pt x="394" y="206"/>
                </a:lnTo>
                <a:lnTo>
                  <a:pt x="397" y="203"/>
                </a:lnTo>
                <a:lnTo>
                  <a:pt x="399" y="199"/>
                </a:lnTo>
                <a:lnTo>
                  <a:pt x="401" y="195"/>
                </a:lnTo>
                <a:lnTo>
                  <a:pt x="401" y="189"/>
                </a:lnTo>
                <a:lnTo>
                  <a:pt x="401" y="178"/>
                </a:lnTo>
                <a:lnTo>
                  <a:pt x="401" y="168"/>
                </a:lnTo>
                <a:lnTo>
                  <a:pt x="401" y="157"/>
                </a:lnTo>
                <a:lnTo>
                  <a:pt x="401" y="149"/>
                </a:lnTo>
                <a:lnTo>
                  <a:pt x="401" y="139"/>
                </a:lnTo>
                <a:lnTo>
                  <a:pt x="401" y="132"/>
                </a:lnTo>
                <a:lnTo>
                  <a:pt x="401" y="124"/>
                </a:lnTo>
                <a:lnTo>
                  <a:pt x="401" y="117"/>
                </a:lnTo>
                <a:lnTo>
                  <a:pt x="401" y="111"/>
                </a:lnTo>
                <a:lnTo>
                  <a:pt x="401" y="105"/>
                </a:lnTo>
                <a:lnTo>
                  <a:pt x="401" y="99"/>
                </a:lnTo>
                <a:lnTo>
                  <a:pt x="401" y="96"/>
                </a:lnTo>
                <a:lnTo>
                  <a:pt x="401" y="88"/>
                </a:lnTo>
                <a:lnTo>
                  <a:pt x="401" y="80"/>
                </a:lnTo>
                <a:lnTo>
                  <a:pt x="401" y="76"/>
                </a:lnTo>
                <a:lnTo>
                  <a:pt x="401" y="73"/>
                </a:lnTo>
                <a:lnTo>
                  <a:pt x="401" y="69"/>
                </a:lnTo>
                <a:lnTo>
                  <a:pt x="401" y="67"/>
                </a:lnTo>
                <a:lnTo>
                  <a:pt x="401" y="67"/>
                </a:lnTo>
                <a:lnTo>
                  <a:pt x="401" y="65"/>
                </a:lnTo>
                <a:lnTo>
                  <a:pt x="401" y="65"/>
                </a:lnTo>
                <a:lnTo>
                  <a:pt x="390" y="65"/>
                </a:lnTo>
                <a:lnTo>
                  <a:pt x="380" y="65"/>
                </a:lnTo>
                <a:lnTo>
                  <a:pt x="369" y="65"/>
                </a:lnTo>
                <a:lnTo>
                  <a:pt x="361" y="65"/>
                </a:lnTo>
                <a:lnTo>
                  <a:pt x="352" y="65"/>
                </a:lnTo>
                <a:lnTo>
                  <a:pt x="344" y="65"/>
                </a:lnTo>
                <a:lnTo>
                  <a:pt x="336" y="65"/>
                </a:lnTo>
                <a:lnTo>
                  <a:pt x="329" y="65"/>
                </a:lnTo>
                <a:lnTo>
                  <a:pt x="323" y="65"/>
                </a:lnTo>
                <a:lnTo>
                  <a:pt x="317" y="65"/>
                </a:lnTo>
                <a:lnTo>
                  <a:pt x="311" y="65"/>
                </a:lnTo>
                <a:lnTo>
                  <a:pt x="308" y="65"/>
                </a:lnTo>
                <a:lnTo>
                  <a:pt x="300" y="65"/>
                </a:lnTo>
                <a:lnTo>
                  <a:pt x="292" y="65"/>
                </a:lnTo>
                <a:lnTo>
                  <a:pt x="287" y="65"/>
                </a:lnTo>
                <a:lnTo>
                  <a:pt x="283" y="65"/>
                </a:lnTo>
                <a:lnTo>
                  <a:pt x="281" y="65"/>
                </a:lnTo>
                <a:lnTo>
                  <a:pt x="279" y="65"/>
                </a:lnTo>
                <a:lnTo>
                  <a:pt x="277" y="65"/>
                </a:lnTo>
                <a:lnTo>
                  <a:pt x="277" y="65"/>
                </a:lnTo>
                <a:lnTo>
                  <a:pt x="277" y="65"/>
                </a:lnTo>
                <a:lnTo>
                  <a:pt x="271" y="65"/>
                </a:lnTo>
                <a:lnTo>
                  <a:pt x="268" y="67"/>
                </a:lnTo>
                <a:lnTo>
                  <a:pt x="264" y="69"/>
                </a:lnTo>
                <a:lnTo>
                  <a:pt x="260" y="73"/>
                </a:lnTo>
                <a:lnTo>
                  <a:pt x="256" y="76"/>
                </a:lnTo>
                <a:lnTo>
                  <a:pt x="254" y="80"/>
                </a:lnTo>
                <a:lnTo>
                  <a:pt x="252" y="84"/>
                </a:lnTo>
                <a:lnTo>
                  <a:pt x="252" y="90"/>
                </a:lnTo>
                <a:lnTo>
                  <a:pt x="252" y="99"/>
                </a:lnTo>
                <a:lnTo>
                  <a:pt x="252" y="107"/>
                </a:lnTo>
                <a:lnTo>
                  <a:pt x="252" y="115"/>
                </a:lnTo>
                <a:lnTo>
                  <a:pt x="252" y="122"/>
                </a:lnTo>
                <a:lnTo>
                  <a:pt x="252" y="128"/>
                </a:lnTo>
                <a:lnTo>
                  <a:pt x="252" y="134"/>
                </a:lnTo>
                <a:lnTo>
                  <a:pt x="252" y="145"/>
                </a:lnTo>
                <a:lnTo>
                  <a:pt x="254" y="155"/>
                </a:lnTo>
                <a:lnTo>
                  <a:pt x="254" y="162"/>
                </a:lnTo>
                <a:lnTo>
                  <a:pt x="254" y="168"/>
                </a:lnTo>
                <a:lnTo>
                  <a:pt x="254" y="174"/>
                </a:lnTo>
                <a:lnTo>
                  <a:pt x="254" y="178"/>
                </a:lnTo>
                <a:lnTo>
                  <a:pt x="254" y="182"/>
                </a:lnTo>
                <a:lnTo>
                  <a:pt x="254" y="183"/>
                </a:lnTo>
                <a:lnTo>
                  <a:pt x="254" y="183"/>
                </a:lnTo>
                <a:lnTo>
                  <a:pt x="254" y="185"/>
                </a:lnTo>
                <a:lnTo>
                  <a:pt x="254" y="185"/>
                </a:lnTo>
                <a:lnTo>
                  <a:pt x="254" y="185"/>
                </a:lnTo>
                <a:lnTo>
                  <a:pt x="260" y="180"/>
                </a:lnTo>
                <a:lnTo>
                  <a:pt x="266" y="174"/>
                </a:lnTo>
                <a:lnTo>
                  <a:pt x="269" y="170"/>
                </a:lnTo>
                <a:lnTo>
                  <a:pt x="273" y="166"/>
                </a:lnTo>
                <a:lnTo>
                  <a:pt x="277" y="162"/>
                </a:lnTo>
                <a:lnTo>
                  <a:pt x="281" y="159"/>
                </a:lnTo>
                <a:lnTo>
                  <a:pt x="283" y="157"/>
                </a:lnTo>
                <a:lnTo>
                  <a:pt x="285" y="155"/>
                </a:lnTo>
                <a:lnTo>
                  <a:pt x="287" y="153"/>
                </a:lnTo>
                <a:lnTo>
                  <a:pt x="289" y="151"/>
                </a:lnTo>
                <a:lnTo>
                  <a:pt x="289" y="151"/>
                </a:lnTo>
                <a:lnTo>
                  <a:pt x="289" y="151"/>
                </a:lnTo>
                <a:lnTo>
                  <a:pt x="289" y="143"/>
                </a:lnTo>
                <a:lnTo>
                  <a:pt x="289" y="136"/>
                </a:lnTo>
                <a:lnTo>
                  <a:pt x="289" y="130"/>
                </a:lnTo>
                <a:lnTo>
                  <a:pt x="289" y="124"/>
                </a:lnTo>
                <a:lnTo>
                  <a:pt x="289" y="120"/>
                </a:lnTo>
                <a:lnTo>
                  <a:pt x="289" y="117"/>
                </a:lnTo>
                <a:lnTo>
                  <a:pt x="289" y="113"/>
                </a:lnTo>
                <a:lnTo>
                  <a:pt x="289" y="111"/>
                </a:lnTo>
                <a:lnTo>
                  <a:pt x="289" y="109"/>
                </a:lnTo>
                <a:lnTo>
                  <a:pt x="289" y="109"/>
                </a:lnTo>
                <a:lnTo>
                  <a:pt x="289" y="107"/>
                </a:lnTo>
                <a:lnTo>
                  <a:pt x="289" y="105"/>
                </a:lnTo>
                <a:lnTo>
                  <a:pt x="289" y="105"/>
                </a:lnTo>
                <a:lnTo>
                  <a:pt x="289" y="103"/>
                </a:lnTo>
                <a:lnTo>
                  <a:pt x="290" y="101"/>
                </a:lnTo>
                <a:lnTo>
                  <a:pt x="292" y="101"/>
                </a:lnTo>
                <a:lnTo>
                  <a:pt x="294" y="99"/>
                </a:lnTo>
                <a:lnTo>
                  <a:pt x="308" y="99"/>
                </a:lnTo>
                <a:lnTo>
                  <a:pt x="317" y="99"/>
                </a:lnTo>
                <a:lnTo>
                  <a:pt x="327" y="101"/>
                </a:lnTo>
                <a:lnTo>
                  <a:pt x="336" y="101"/>
                </a:lnTo>
                <a:lnTo>
                  <a:pt x="342" y="101"/>
                </a:lnTo>
                <a:lnTo>
                  <a:pt x="350" y="101"/>
                </a:lnTo>
                <a:lnTo>
                  <a:pt x="353" y="101"/>
                </a:lnTo>
                <a:lnTo>
                  <a:pt x="357" y="101"/>
                </a:lnTo>
                <a:lnTo>
                  <a:pt x="361" y="101"/>
                </a:lnTo>
                <a:lnTo>
                  <a:pt x="363" y="101"/>
                </a:lnTo>
                <a:lnTo>
                  <a:pt x="365" y="101"/>
                </a:lnTo>
                <a:lnTo>
                  <a:pt x="365" y="101"/>
                </a:lnTo>
                <a:lnTo>
                  <a:pt x="367" y="101"/>
                </a:lnTo>
                <a:lnTo>
                  <a:pt x="367" y="101"/>
                </a:lnTo>
                <a:lnTo>
                  <a:pt x="367" y="101"/>
                </a:lnTo>
                <a:lnTo>
                  <a:pt x="367" y="101"/>
                </a:lnTo>
                <a:close/>
                <a:moveTo>
                  <a:pt x="0" y="0"/>
                </a:moveTo>
                <a:lnTo>
                  <a:pt x="0" y="0"/>
                </a:lnTo>
                <a:lnTo>
                  <a:pt x="0" y="17"/>
                </a:lnTo>
                <a:lnTo>
                  <a:pt x="0" y="32"/>
                </a:lnTo>
                <a:lnTo>
                  <a:pt x="0" y="46"/>
                </a:lnTo>
                <a:lnTo>
                  <a:pt x="0" y="59"/>
                </a:lnTo>
                <a:lnTo>
                  <a:pt x="0" y="73"/>
                </a:lnTo>
                <a:lnTo>
                  <a:pt x="0" y="84"/>
                </a:lnTo>
                <a:lnTo>
                  <a:pt x="0" y="96"/>
                </a:lnTo>
                <a:lnTo>
                  <a:pt x="0" y="105"/>
                </a:lnTo>
                <a:lnTo>
                  <a:pt x="0" y="115"/>
                </a:lnTo>
                <a:lnTo>
                  <a:pt x="0" y="122"/>
                </a:lnTo>
                <a:lnTo>
                  <a:pt x="0" y="130"/>
                </a:lnTo>
                <a:lnTo>
                  <a:pt x="0" y="138"/>
                </a:lnTo>
                <a:lnTo>
                  <a:pt x="0" y="143"/>
                </a:lnTo>
                <a:lnTo>
                  <a:pt x="0" y="149"/>
                </a:lnTo>
                <a:lnTo>
                  <a:pt x="0" y="155"/>
                </a:lnTo>
                <a:lnTo>
                  <a:pt x="0" y="159"/>
                </a:lnTo>
                <a:lnTo>
                  <a:pt x="0" y="164"/>
                </a:lnTo>
                <a:lnTo>
                  <a:pt x="0" y="166"/>
                </a:lnTo>
                <a:lnTo>
                  <a:pt x="0" y="172"/>
                </a:lnTo>
                <a:lnTo>
                  <a:pt x="0" y="176"/>
                </a:lnTo>
                <a:lnTo>
                  <a:pt x="0" y="180"/>
                </a:lnTo>
                <a:lnTo>
                  <a:pt x="0" y="182"/>
                </a:lnTo>
                <a:lnTo>
                  <a:pt x="0" y="182"/>
                </a:lnTo>
                <a:lnTo>
                  <a:pt x="0" y="182"/>
                </a:lnTo>
                <a:lnTo>
                  <a:pt x="0" y="182"/>
                </a:lnTo>
                <a:lnTo>
                  <a:pt x="2" y="189"/>
                </a:lnTo>
                <a:lnTo>
                  <a:pt x="4" y="195"/>
                </a:lnTo>
                <a:lnTo>
                  <a:pt x="8" y="201"/>
                </a:lnTo>
                <a:lnTo>
                  <a:pt x="12" y="204"/>
                </a:lnTo>
                <a:lnTo>
                  <a:pt x="17" y="208"/>
                </a:lnTo>
                <a:lnTo>
                  <a:pt x="23" y="212"/>
                </a:lnTo>
                <a:lnTo>
                  <a:pt x="29" y="214"/>
                </a:lnTo>
                <a:lnTo>
                  <a:pt x="36" y="214"/>
                </a:lnTo>
                <a:lnTo>
                  <a:pt x="36" y="214"/>
                </a:lnTo>
                <a:lnTo>
                  <a:pt x="36" y="214"/>
                </a:lnTo>
                <a:lnTo>
                  <a:pt x="38" y="214"/>
                </a:lnTo>
                <a:lnTo>
                  <a:pt x="40" y="214"/>
                </a:lnTo>
                <a:lnTo>
                  <a:pt x="44" y="214"/>
                </a:lnTo>
                <a:lnTo>
                  <a:pt x="48" y="214"/>
                </a:lnTo>
                <a:lnTo>
                  <a:pt x="55" y="214"/>
                </a:lnTo>
                <a:lnTo>
                  <a:pt x="59" y="214"/>
                </a:lnTo>
                <a:lnTo>
                  <a:pt x="63" y="214"/>
                </a:lnTo>
                <a:lnTo>
                  <a:pt x="69" y="214"/>
                </a:lnTo>
                <a:lnTo>
                  <a:pt x="73" y="214"/>
                </a:lnTo>
                <a:lnTo>
                  <a:pt x="80" y="214"/>
                </a:lnTo>
                <a:lnTo>
                  <a:pt x="86" y="214"/>
                </a:lnTo>
                <a:lnTo>
                  <a:pt x="94" y="214"/>
                </a:lnTo>
                <a:lnTo>
                  <a:pt x="101" y="214"/>
                </a:lnTo>
                <a:lnTo>
                  <a:pt x="109" y="214"/>
                </a:lnTo>
                <a:lnTo>
                  <a:pt x="119" y="214"/>
                </a:lnTo>
                <a:lnTo>
                  <a:pt x="128" y="214"/>
                </a:lnTo>
                <a:lnTo>
                  <a:pt x="140" y="214"/>
                </a:lnTo>
                <a:lnTo>
                  <a:pt x="151" y="214"/>
                </a:lnTo>
                <a:lnTo>
                  <a:pt x="164" y="214"/>
                </a:lnTo>
                <a:lnTo>
                  <a:pt x="176" y="214"/>
                </a:lnTo>
                <a:lnTo>
                  <a:pt x="191" y="214"/>
                </a:lnTo>
                <a:lnTo>
                  <a:pt x="191" y="214"/>
                </a:lnTo>
                <a:lnTo>
                  <a:pt x="191" y="214"/>
                </a:lnTo>
                <a:lnTo>
                  <a:pt x="189" y="212"/>
                </a:lnTo>
                <a:lnTo>
                  <a:pt x="185" y="208"/>
                </a:lnTo>
                <a:lnTo>
                  <a:pt x="183" y="206"/>
                </a:lnTo>
                <a:lnTo>
                  <a:pt x="182" y="204"/>
                </a:lnTo>
                <a:lnTo>
                  <a:pt x="178" y="201"/>
                </a:lnTo>
                <a:lnTo>
                  <a:pt x="174" y="197"/>
                </a:lnTo>
                <a:lnTo>
                  <a:pt x="170" y="193"/>
                </a:lnTo>
                <a:lnTo>
                  <a:pt x="164" y="187"/>
                </a:lnTo>
                <a:lnTo>
                  <a:pt x="159" y="182"/>
                </a:lnTo>
                <a:lnTo>
                  <a:pt x="151" y="174"/>
                </a:lnTo>
                <a:lnTo>
                  <a:pt x="151" y="174"/>
                </a:lnTo>
                <a:lnTo>
                  <a:pt x="151" y="174"/>
                </a:lnTo>
                <a:lnTo>
                  <a:pt x="149" y="174"/>
                </a:lnTo>
                <a:lnTo>
                  <a:pt x="147" y="174"/>
                </a:lnTo>
                <a:lnTo>
                  <a:pt x="145" y="174"/>
                </a:lnTo>
                <a:lnTo>
                  <a:pt x="143" y="174"/>
                </a:lnTo>
                <a:lnTo>
                  <a:pt x="138" y="174"/>
                </a:lnTo>
                <a:lnTo>
                  <a:pt x="134" y="174"/>
                </a:lnTo>
                <a:lnTo>
                  <a:pt x="126" y="174"/>
                </a:lnTo>
                <a:lnTo>
                  <a:pt x="119" y="174"/>
                </a:lnTo>
                <a:lnTo>
                  <a:pt x="107" y="174"/>
                </a:lnTo>
                <a:lnTo>
                  <a:pt x="101" y="174"/>
                </a:lnTo>
                <a:lnTo>
                  <a:pt x="96" y="174"/>
                </a:lnTo>
                <a:lnTo>
                  <a:pt x="90" y="174"/>
                </a:lnTo>
                <a:lnTo>
                  <a:pt x="82" y="174"/>
                </a:lnTo>
                <a:lnTo>
                  <a:pt x="75" y="174"/>
                </a:lnTo>
                <a:lnTo>
                  <a:pt x="67" y="174"/>
                </a:lnTo>
                <a:lnTo>
                  <a:pt x="57" y="174"/>
                </a:lnTo>
                <a:lnTo>
                  <a:pt x="48" y="174"/>
                </a:lnTo>
                <a:lnTo>
                  <a:pt x="46" y="174"/>
                </a:lnTo>
                <a:lnTo>
                  <a:pt x="44" y="172"/>
                </a:lnTo>
                <a:lnTo>
                  <a:pt x="42" y="170"/>
                </a:lnTo>
                <a:lnTo>
                  <a:pt x="40" y="168"/>
                </a:lnTo>
                <a:lnTo>
                  <a:pt x="40" y="168"/>
                </a:lnTo>
                <a:lnTo>
                  <a:pt x="40" y="166"/>
                </a:lnTo>
                <a:lnTo>
                  <a:pt x="40" y="166"/>
                </a:lnTo>
                <a:lnTo>
                  <a:pt x="40" y="164"/>
                </a:lnTo>
                <a:lnTo>
                  <a:pt x="40" y="160"/>
                </a:lnTo>
                <a:lnTo>
                  <a:pt x="40" y="157"/>
                </a:lnTo>
                <a:lnTo>
                  <a:pt x="40" y="151"/>
                </a:lnTo>
                <a:lnTo>
                  <a:pt x="40" y="145"/>
                </a:lnTo>
                <a:lnTo>
                  <a:pt x="40" y="136"/>
                </a:lnTo>
                <a:lnTo>
                  <a:pt x="40" y="132"/>
                </a:lnTo>
                <a:lnTo>
                  <a:pt x="40" y="126"/>
                </a:lnTo>
                <a:lnTo>
                  <a:pt x="40" y="120"/>
                </a:lnTo>
                <a:lnTo>
                  <a:pt x="40" y="115"/>
                </a:lnTo>
                <a:lnTo>
                  <a:pt x="40" y="107"/>
                </a:lnTo>
                <a:lnTo>
                  <a:pt x="40" y="99"/>
                </a:lnTo>
                <a:lnTo>
                  <a:pt x="40" y="92"/>
                </a:lnTo>
                <a:lnTo>
                  <a:pt x="40" y="82"/>
                </a:lnTo>
                <a:lnTo>
                  <a:pt x="40" y="73"/>
                </a:lnTo>
                <a:lnTo>
                  <a:pt x="40" y="63"/>
                </a:lnTo>
                <a:lnTo>
                  <a:pt x="40" y="52"/>
                </a:lnTo>
                <a:lnTo>
                  <a:pt x="40" y="40"/>
                </a:lnTo>
                <a:lnTo>
                  <a:pt x="42" y="40"/>
                </a:lnTo>
                <a:lnTo>
                  <a:pt x="42" y="40"/>
                </a:lnTo>
                <a:lnTo>
                  <a:pt x="42" y="40"/>
                </a:lnTo>
                <a:lnTo>
                  <a:pt x="44" y="40"/>
                </a:lnTo>
                <a:lnTo>
                  <a:pt x="48" y="40"/>
                </a:lnTo>
                <a:lnTo>
                  <a:pt x="52" y="40"/>
                </a:lnTo>
                <a:lnTo>
                  <a:pt x="57" y="40"/>
                </a:lnTo>
                <a:lnTo>
                  <a:pt x="63" y="40"/>
                </a:lnTo>
                <a:lnTo>
                  <a:pt x="73" y="40"/>
                </a:lnTo>
                <a:lnTo>
                  <a:pt x="77" y="40"/>
                </a:lnTo>
                <a:lnTo>
                  <a:pt x="82" y="40"/>
                </a:lnTo>
                <a:lnTo>
                  <a:pt x="88" y="40"/>
                </a:lnTo>
                <a:lnTo>
                  <a:pt x="94" y="40"/>
                </a:lnTo>
                <a:lnTo>
                  <a:pt x="101" y="40"/>
                </a:lnTo>
                <a:lnTo>
                  <a:pt x="109" y="40"/>
                </a:lnTo>
                <a:lnTo>
                  <a:pt x="117" y="40"/>
                </a:lnTo>
                <a:lnTo>
                  <a:pt x="126" y="40"/>
                </a:lnTo>
                <a:lnTo>
                  <a:pt x="136" y="40"/>
                </a:lnTo>
                <a:lnTo>
                  <a:pt x="145" y="40"/>
                </a:lnTo>
                <a:lnTo>
                  <a:pt x="157" y="40"/>
                </a:lnTo>
                <a:lnTo>
                  <a:pt x="168" y="40"/>
                </a:lnTo>
                <a:lnTo>
                  <a:pt x="170" y="40"/>
                </a:lnTo>
                <a:lnTo>
                  <a:pt x="172" y="42"/>
                </a:lnTo>
                <a:lnTo>
                  <a:pt x="174" y="44"/>
                </a:lnTo>
                <a:lnTo>
                  <a:pt x="176" y="48"/>
                </a:lnTo>
                <a:lnTo>
                  <a:pt x="176" y="48"/>
                </a:lnTo>
                <a:lnTo>
                  <a:pt x="176" y="48"/>
                </a:lnTo>
                <a:lnTo>
                  <a:pt x="176" y="48"/>
                </a:lnTo>
                <a:lnTo>
                  <a:pt x="176" y="50"/>
                </a:lnTo>
                <a:lnTo>
                  <a:pt x="176" y="52"/>
                </a:lnTo>
                <a:lnTo>
                  <a:pt x="176" y="55"/>
                </a:lnTo>
                <a:lnTo>
                  <a:pt x="176" y="59"/>
                </a:lnTo>
                <a:lnTo>
                  <a:pt x="176" y="65"/>
                </a:lnTo>
                <a:lnTo>
                  <a:pt x="176" y="71"/>
                </a:lnTo>
                <a:lnTo>
                  <a:pt x="176" y="78"/>
                </a:lnTo>
                <a:lnTo>
                  <a:pt x="176" y="88"/>
                </a:lnTo>
                <a:lnTo>
                  <a:pt x="176" y="99"/>
                </a:lnTo>
                <a:lnTo>
                  <a:pt x="176" y="105"/>
                </a:lnTo>
                <a:lnTo>
                  <a:pt x="176" y="113"/>
                </a:lnTo>
                <a:lnTo>
                  <a:pt x="176" y="118"/>
                </a:lnTo>
                <a:lnTo>
                  <a:pt x="176" y="126"/>
                </a:lnTo>
                <a:lnTo>
                  <a:pt x="176" y="136"/>
                </a:lnTo>
                <a:lnTo>
                  <a:pt x="176" y="143"/>
                </a:lnTo>
                <a:lnTo>
                  <a:pt x="176" y="143"/>
                </a:lnTo>
                <a:lnTo>
                  <a:pt x="176" y="145"/>
                </a:lnTo>
                <a:lnTo>
                  <a:pt x="178" y="145"/>
                </a:lnTo>
                <a:lnTo>
                  <a:pt x="180" y="149"/>
                </a:lnTo>
                <a:lnTo>
                  <a:pt x="182" y="151"/>
                </a:lnTo>
                <a:lnTo>
                  <a:pt x="185" y="155"/>
                </a:lnTo>
                <a:lnTo>
                  <a:pt x="187" y="157"/>
                </a:lnTo>
                <a:lnTo>
                  <a:pt x="191" y="160"/>
                </a:lnTo>
                <a:lnTo>
                  <a:pt x="197" y="166"/>
                </a:lnTo>
                <a:lnTo>
                  <a:pt x="203" y="172"/>
                </a:lnTo>
                <a:lnTo>
                  <a:pt x="208" y="178"/>
                </a:lnTo>
                <a:lnTo>
                  <a:pt x="216" y="185"/>
                </a:lnTo>
                <a:lnTo>
                  <a:pt x="216" y="183"/>
                </a:lnTo>
                <a:lnTo>
                  <a:pt x="216" y="183"/>
                </a:lnTo>
                <a:lnTo>
                  <a:pt x="216" y="182"/>
                </a:lnTo>
                <a:lnTo>
                  <a:pt x="216" y="180"/>
                </a:lnTo>
                <a:lnTo>
                  <a:pt x="216" y="176"/>
                </a:lnTo>
                <a:lnTo>
                  <a:pt x="216" y="172"/>
                </a:lnTo>
                <a:lnTo>
                  <a:pt x="216" y="166"/>
                </a:lnTo>
                <a:lnTo>
                  <a:pt x="216" y="162"/>
                </a:lnTo>
                <a:lnTo>
                  <a:pt x="216" y="157"/>
                </a:lnTo>
                <a:lnTo>
                  <a:pt x="216" y="153"/>
                </a:lnTo>
                <a:lnTo>
                  <a:pt x="216" y="147"/>
                </a:lnTo>
                <a:lnTo>
                  <a:pt x="216" y="141"/>
                </a:lnTo>
                <a:lnTo>
                  <a:pt x="216" y="136"/>
                </a:lnTo>
                <a:lnTo>
                  <a:pt x="216" y="128"/>
                </a:lnTo>
                <a:lnTo>
                  <a:pt x="216" y="120"/>
                </a:lnTo>
                <a:lnTo>
                  <a:pt x="216" y="113"/>
                </a:lnTo>
                <a:lnTo>
                  <a:pt x="216" y="103"/>
                </a:lnTo>
                <a:lnTo>
                  <a:pt x="216" y="94"/>
                </a:lnTo>
                <a:lnTo>
                  <a:pt x="216" y="82"/>
                </a:lnTo>
                <a:lnTo>
                  <a:pt x="216" y="71"/>
                </a:lnTo>
                <a:lnTo>
                  <a:pt x="216" y="59"/>
                </a:lnTo>
                <a:lnTo>
                  <a:pt x="216" y="46"/>
                </a:lnTo>
                <a:lnTo>
                  <a:pt x="216" y="32"/>
                </a:lnTo>
                <a:lnTo>
                  <a:pt x="214" y="25"/>
                </a:lnTo>
                <a:lnTo>
                  <a:pt x="212" y="19"/>
                </a:lnTo>
                <a:lnTo>
                  <a:pt x="210" y="15"/>
                </a:lnTo>
                <a:lnTo>
                  <a:pt x="206" y="10"/>
                </a:lnTo>
                <a:lnTo>
                  <a:pt x="201" y="6"/>
                </a:lnTo>
                <a:lnTo>
                  <a:pt x="195" y="4"/>
                </a:lnTo>
                <a:lnTo>
                  <a:pt x="189" y="2"/>
                </a:lnTo>
                <a:lnTo>
                  <a:pt x="183" y="0"/>
                </a:lnTo>
                <a:lnTo>
                  <a:pt x="183" y="0"/>
                </a:lnTo>
                <a:lnTo>
                  <a:pt x="182" y="0"/>
                </a:lnTo>
                <a:lnTo>
                  <a:pt x="182" y="0"/>
                </a:lnTo>
                <a:lnTo>
                  <a:pt x="180" y="0"/>
                </a:lnTo>
                <a:lnTo>
                  <a:pt x="178" y="0"/>
                </a:lnTo>
                <a:lnTo>
                  <a:pt x="174" y="0"/>
                </a:lnTo>
                <a:lnTo>
                  <a:pt x="168" y="0"/>
                </a:lnTo>
                <a:lnTo>
                  <a:pt x="164" y="0"/>
                </a:lnTo>
                <a:lnTo>
                  <a:pt x="161" y="0"/>
                </a:lnTo>
                <a:lnTo>
                  <a:pt x="155" y="0"/>
                </a:lnTo>
                <a:lnTo>
                  <a:pt x="151" y="0"/>
                </a:lnTo>
                <a:lnTo>
                  <a:pt x="145" y="0"/>
                </a:lnTo>
                <a:lnTo>
                  <a:pt x="138" y="0"/>
                </a:lnTo>
                <a:lnTo>
                  <a:pt x="132" y="0"/>
                </a:lnTo>
                <a:lnTo>
                  <a:pt x="124" y="0"/>
                </a:lnTo>
                <a:lnTo>
                  <a:pt x="115" y="0"/>
                </a:lnTo>
                <a:lnTo>
                  <a:pt x="105" y="0"/>
                </a:lnTo>
                <a:lnTo>
                  <a:pt x="96" y="0"/>
                </a:lnTo>
                <a:lnTo>
                  <a:pt x="84" y="0"/>
                </a:lnTo>
                <a:lnTo>
                  <a:pt x="73" y="0"/>
                </a:lnTo>
                <a:lnTo>
                  <a:pt x="61" y="0"/>
                </a:lnTo>
                <a:lnTo>
                  <a:pt x="48" y="0"/>
                </a:lnTo>
                <a:lnTo>
                  <a:pt x="33" y="0"/>
                </a:lnTo>
                <a:lnTo>
                  <a:pt x="17" y="0"/>
                </a:lnTo>
                <a:lnTo>
                  <a:pt x="0" y="0"/>
                </a:lnTo>
                <a:lnTo>
                  <a:pt x="0" y="0"/>
                </a:lnTo>
                <a:close/>
                <a:moveTo>
                  <a:pt x="289" y="311"/>
                </a:moveTo>
                <a:lnTo>
                  <a:pt x="283" y="306"/>
                </a:lnTo>
                <a:lnTo>
                  <a:pt x="277" y="300"/>
                </a:lnTo>
                <a:lnTo>
                  <a:pt x="273" y="296"/>
                </a:lnTo>
                <a:lnTo>
                  <a:pt x="269" y="292"/>
                </a:lnTo>
                <a:lnTo>
                  <a:pt x="266" y="289"/>
                </a:lnTo>
                <a:lnTo>
                  <a:pt x="262" y="285"/>
                </a:lnTo>
                <a:lnTo>
                  <a:pt x="260" y="283"/>
                </a:lnTo>
                <a:lnTo>
                  <a:pt x="258" y="281"/>
                </a:lnTo>
                <a:lnTo>
                  <a:pt x="256" y="279"/>
                </a:lnTo>
                <a:lnTo>
                  <a:pt x="254" y="277"/>
                </a:lnTo>
                <a:lnTo>
                  <a:pt x="254" y="277"/>
                </a:lnTo>
                <a:lnTo>
                  <a:pt x="254" y="277"/>
                </a:lnTo>
                <a:lnTo>
                  <a:pt x="254" y="287"/>
                </a:lnTo>
                <a:lnTo>
                  <a:pt x="254" y="296"/>
                </a:lnTo>
                <a:lnTo>
                  <a:pt x="254" y="304"/>
                </a:lnTo>
                <a:lnTo>
                  <a:pt x="254" y="311"/>
                </a:lnTo>
                <a:lnTo>
                  <a:pt x="254" y="319"/>
                </a:lnTo>
                <a:lnTo>
                  <a:pt x="254" y="327"/>
                </a:lnTo>
                <a:lnTo>
                  <a:pt x="254" y="332"/>
                </a:lnTo>
                <a:lnTo>
                  <a:pt x="254" y="338"/>
                </a:lnTo>
                <a:lnTo>
                  <a:pt x="254" y="350"/>
                </a:lnTo>
                <a:lnTo>
                  <a:pt x="254" y="357"/>
                </a:lnTo>
                <a:lnTo>
                  <a:pt x="254" y="365"/>
                </a:lnTo>
                <a:lnTo>
                  <a:pt x="254" y="371"/>
                </a:lnTo>
                <a:lnTo>
                  <a:pt x="254" y="374"/>
                </a:lnTo>
                <a:lnTo>
                  <a:pt x="254" y="378"/>
                </a:lnTo>
                <a:lnTo>
                  <a:pt x="254" y="380"/>
                </a:lnTo>
                <a:lnTo>
                  <a:pt x="254" y="382"/>
                </a:lnTo>
                <a:lnTo>
                  <a:pt x="254" y="382"/>
                </a:lnTo>
                <a:lnTo>
                  <a:pt x="254" y="382"/>
                </a:lnTo>
                <a:lnTo>
                  <a:pt x="254" y="384"/>
                </a:lnTo>
                <a:lnTo>
                  <a:pt x="254" y="390"/>
                </a:lnTo>
                <a:lnTo>
                  <a:pt x="256" y="396"/>
                </a:lnTo>
                <a:lnTo>
                  <a:pt x="260" y="401"/>
                </a:lnTo>
                <a:lnTo>
                  <a:pt x="264" y="405"/>
                </a:lnTo>
                <a:lnTo>
                  <a:pt x="268" y="409"/>
                </a:lnTo>
                <a:lnTo>
                  <a:pt x="273" y="413"/>
                </a:lnTo>
                <a:lnTo>
                  <a:pt x="279" y="415"/>
                </a:lnTo>
                <a:lnTo>
                  <a:pt x="285" y="415"/>
                </a:lnTo>
                <a:lnTo>
                  <a:pt x="296" y="415"/>
                </a:lnTo>
                <a:lnTo>
                  <a:pt x="308" y="415"/>
                </a:lnTo>
                <a:lnTo>
                  <a:pt x="319" y="415"/>
                </a:lnTo>
                <a:lnTo>
                  <a:pt x="329" y="415"/>
                </a:lnTo>
                <a:lnTo>
                  <a:pt x="338" y="415"/>
                </a:lnTo>
                <a:lnTo>
                  <a:pt x="346" y="415"/>
                </a:lnTo>
                <a:lnTo>
                  <a:pt x="353" y="415"/>
                </a:lnTo>
                <a:lnTo>
                  <a:pt x="361" y="415"/>
                </a:lnTo>
                <a:lnTo>
                  <a:pt x="367" y="415"/>
                </a:lnTo>
                <a:lnTo>
                  <a:pt x="373" y="415"/>
                </a:lnTo>
                <a:lnTo>
                  <a:pt x="378" y="415"/>
                </a:lnTo>
                <a:lnTo>
                  <a:pt x="384" y="415"/>
                </a:lnTo>
                <a:lnTo>
                  <a:pt x="388" y="417"/>
                </a:lnTo>
                <a:lnTo>
                  <a:pt x="392" y="417"/>
                </a:lnTo>
                <a:lnTo>
                  <a:pt x="399" y="417"/>
                </a:lnTo>
                <a:lnTo>
                  <a:pt x="405" y="417"/>
                </a:lnTo>
                <a:lnTo>
                  <a:pt x="409" y="417"/>
                </a:lnTo>
                <a:lnTo>
                  <a:pt x="413" y="417"/>
                </a:lnTo>
                <a:lnTo>
                  <a:pt x="415" y="417"/>
                </a:lnTo>
                <a:lnTo>
                  <a:pt x="415" y="417"/>
                </a:lnTo>
                <a:lnTo>
                  <a:pt x="417" y="417"/>
                </a:lnTo>
                <a:lnTo>
                  <a:pt x="417" y="417"/>
                </a:lnTo>
                <a:lnTo>
                  <a:pt x="417" y="403"/>
                </a:lnTo>
                <a:lnTo>
                  <a:pt x="417" y="394"/>
                </a:lnTo>
                <a:lnTo>
                  <a:pt x="417" y="382"/>
                </a:lnTo>
                <a:lnTo>
                  <a:pt x="417" y="373"/>
                </a:lnTo>
                <a:lnTo>
                  <a:pt x="417" y="363"/>
                </a:lnTo>
                <a:lnTo>
                  <a:pt x="417" y="355"/>
                </a:lnTo>
                <a:lnTo>
                  <a:pt x="417" y="348"/>
                </a:lnTo>
                <a:lnTo>
                  <a:pt x="417" y="340"/>
                </a:lnTo>
                <a:lnTo>
                  <a:pt x="417" y="334"/>
                </a:lnTo>
                <a:lnTo>
                  <a:pt x="417" y="327"/>
                </a:lnTo>
                <a:lnTo>
                  <a:pt x="417" y="323"/>
                </a:lnTo>
                <a:lnTo>
                  <a:pt x="417" y="317"/>
                </a:lnTo>
                <a:lnTo>
                  <a:pt x="417" y="313"/>
                </a:lnTo>
                <a:lnTo>
                  <a:pt x="417" y="308"/>
                </a:lnTo>
                <a:lnTo>
                  <a:pt x="417" y="302"/>
                </a:lnTo>
                <a:lnTo>
                  <a:pt x="417" y="296"/>
                </a:lnTo>
                <a:lnTo>
                  <a:pt x="417" y="292"/>
                </a:lnTo>
                <a:lnTo>
                  <a:pt x="417" y="289"/>
                </a:lnTo>
                <a:lnTo>
                  <a:pt x="417" y="287"/>
                </a:lnTo>
                <a:lnTo>
                  <a:pt x="417" y="287"/>
                </a:lnTo>
                <a:lnTo>
                  <a:pt x="417" y="285"/>
                </a:lnTo>
                <a:lnTo>
                  <a:pt x="417" y="285"/>
                </a:lnTo>
                <a:lnTo>
                  <a:pt x="415" y="279"/>
                </a:lnTo>
                <a:lnTo>
                  <a:pt x="413" y="271"/>
                </a:lnTo>
                <a:lnTo>
                  <a:pt x="411" y="267"/>
                </a:lnTo>
                <a:lnTo>
                  <a:pt x="407" y="262"/>
                </a:lnTo>
                <a:lnTo>
                  <a:pt x="401" y="258"/>
                </a:lnTo>
                <a:lnTo>
                  <a:pt x="397" y="254"/>
                </a:lnTo>
                <a:lnTo>
                  <a:pt x="392" y="252"/>
                </a:lnTo>
                <a:lnTo>
                  <a:pt x="384" y="252"/>
                </a:lnTo>
                <a:lnTo>
                  <a:pt x="375" y="252"/>
                </a:lnTo>
                <a:lnTo>
                  <a:pt x="367" y="252"/>
                </a:lnTo>
                <a:lnTo>
                  <a:pt x="359" y="252"/>
                </a:lnTo>
                <a:lnTo>
                  <a:pt x="352" y="252"/>
                </a:lnTo>
                <a:lnTo>
                  <a:pt x="344" y="252"/>
                </a:lnTo>
                <a:lnTo>
                  <a:pt x="338" y="252"/>
                </a:lnTo>
                <a:lnTo>
                  <a:pt x="331" y="252"/>
                </a:lnTo>
                <a:lnTo>
                  <a:pt x="325" y="252"/>
                </a:lnTo>
                <a:lnTo>
                  <a:pt x="315" y="252"/>
                </a:lnTo>
                <a:lnTo>
                  <a:pt x="308" y="252"/>
                </a:lnTo>
                <a:lnTo>
                  <a:pt x="302" y="252"/>
                </a:lnTo>
                <a:lnTo>
                  <a:pt x="296" y="252"/>
                </a:lnTo>
                <a:lnTo>
                  <a:pt x="292" y="252"/>
                </a:lnTo>
                <a:lnTo>
                  <a:pt x="289" y="252"/>
                </a:lnTo>
                <a:lnTo>
                  <a:pt x="287" y="252"/>
                </a:lnTo>
                <a:lnTo>
                  <a:pt x="285" y="252"/>
                </a:lnTo>
                <a:lnTo>
                  <a:pt x="283" y="252"/>
                </a:lnTo>
                <a:lnTo>
                  <a:pt x="283" y="252"/>
                </a:lnTo>
                <a:lnTo>
                  <a:pt x="283" y="252"/>
                </a:lnTo>
                <a:lnTo>
                  <a:pt x="289" y="258"/>
                </a:lnTo>
                <a:lnTo>
                  <a:pt x="294" y="264"/>
                </a:lnTo>
                <a:lnTo>
                  <a:pt x="300" y="269"/>
                </a:lnTo>
                <a:lnTo>
                  <a:pt x="304" y="273"/>
                </a:lnTo>
                <a:lnTo>
                  <a:pt x="306" y="275"/>
                </a:lnTo>
                <a:lnTo>
                  <a:pt x="310" y="279"/>
                </a:lnTo>
                <a:lnTo>
                  <a:pt x="311" y="281"/>
                </a:lnTo>
                <a:lnTo>
                  <a:pt x="313" y="283"/>
                </a:lnTo>
                <a:lnTo>
                  <a:pt x="315" y="285"/>
                </a:lnTo>
                <a:lnTo>
                  <a:pt x="317" y="287"/>
                </a:lnTo>
                <a:lnTo>
                  <a:pt x="317" y="287"/>
                </a:lnTo>
                <a:lnTo>
                  <a:pt x="317" y="287"/>
                </a:lnTo>
                <a:lnTo>
                  <a:pt x="329" y="287"/>
                </a:lnTo>
                <a:lnTo>
                  <a:pt x="336" y="287"/>
                </a:lnTo>
                <a:lnTo>
                  <a:pt x="344" y="287"/>
                </a:lnTo>
                <a:lnTo>
                  <a:pt x="350" y="287"/>
                </a:lnTo>
                <a:lnTo>
                  <a:pt x="355" y="287"/>
                </a:lnTo>
                <a:lnTo>
                  <a:pt x="361" y="287"/>
                </a:lnTo>
                <a:lnTo>
                  <a:pt x="365" y="287"/>
                </a:lnTo>
                <a:lnTo>
                  <a:pt x="367" y="287"/>
                </a:lnTo>
                <a:lnTo>
                  <a:pt x="369" y="287"/>
                </a:lnTo>
                <a:lnTo>
                  <a:pt x="371" y="287"/>
                </a:lnTo>
                <a:lnTo>
                  <a:pt x="373" y="287"/>
                </a:lnTo>
                <a:lnTo>
                  <a:pt x="373" y="287"/>
                </a:lnTo>
                <a:lnTo>
                  <a:pt x="375" y="287"/>
                </a:lnTo>
                <a:lnTo>
                  <a:pt x="375" y="287"/>
                </a:lnTo>
                <a:lnTo>
                  <a:pt x="376" y="289"/>
                </a:lnTo>
                <a:lnTo>
                  <a:pt x="378" y="290"/>
                </a:lnTo>
                <a:lnTo>
                  <a:pt x="380" y="292"/>
                </a:lnTo>
                <a:lnTo>
                  <a:pt x="380" y="296"/>
                </a:lnTo>
                <a:lnTo>
                  <a:pt x="380" y="304"/>
                </a:lnTo>
                <a:lnTo>
                  <a:pt x="380" y="310"/>
                </a:lnTo>
                <a:lnTo>
                  <a:pt x="380" y="323"/>
                </a:lnTo>
                <a:lnTo>
                  <a:pt x="380" y="334"/>
                </a:lnTo>
                <a:lnTo>
                  <a:pt x="380" y="344"/>
                </a:lnTo>
                <a:lnTo>
                  <a:pt x="380" y="352"/>
                </a:lnTo>
                <a:lnTo>
                  <a:pt x="380" y="359"/>
                </a:lnTo>
                <a:lnTo>
                  <a:pt x="380" y="365"/>
                </a:lnTo>
                <a:lnTo>
                  <a:pt x="380" y="369"/>
                </a:lnTo>
                <a:lnTo>
                  <a:pt x="380" y="373"/>
                </a:lnTo>
                <a:lnTo>
                  <a:pt x="380" y="376"/>
                </a:lnTo>
                <a:lnTo>
                  <a:pt x="380" y="378"/>
                </a:lnTo>
                <a:lnTo>
                  <a:pt x="380" y="378"/>
                </a:lnTo>
                <a:lnTo>
                  <a:pt x="380" y="380"/>
                </a:lnTo>
                <a:lnTo>
                  <a:pt x="380" y="380"/>
                </a:lnTo>
                <a:lnTo>
                  <a:pt x="380" y="380"/>
                </a:lnTo>
                <a:lnTo>
                  <a:pt x="373" y="380"/>
                </a:lnTo>
                <a:lnTo>
                  <a:pt x="365" y="380"/>
                </a:lnTo>
                <a:lnTo>
                  <a:pt x="353" y="380"/>
                </a:lnTo>
                <a:lnTo>
                  <a:pt x="342" y="380"/>
                </a:lnTo>
                <a:lnTo>
                  <a:pt x="331" y="380"/>
                </a:lnTo>
                <a:lnTo>
                  <a:pt x="323" y="380"/>
                </a:lnTo>
                <a:lnTo>
                  <a:pt x="317" y="380"/>
                </a:lnTo>
                <a:lnTo>
                  <a:pt x="311" y="380"/>
                </a:lnTo>
                <a:lnTo>
                  <a:pt x="306" y="380"/>
                </a:lnTo>
                <a:lnTo>
                  <a:pt x="302" y="380"/>
                </a:lnTo>
                <a:lnTo>
                  <a:pt x="300" y="380"/>
                </a:lnTo>
                <a:lnTo>
                  <a:pt x="298" y="380"/>
                </a:lnTo>
                <a:lnTo>
                  <a:pt x="296" y="380"/>
                </a:lnTo>
                <a:lnTo>
                  <a:pt x="296" y="380"/>
                </a:lnTo>
                <a:lnTo>
                  <a:pt x="296" y="380"/>
                </a:lnTo>
                <a:lnTo>
                  <a:pt x="296" y="380"/>
                </a:lnTo>
                <a:lnTo>
                  <a:pt x="292" y="380"/>
                </a:lnTo>
                <a:lnTo>
                  <a:pt x="290" y="378"/>
                </a:lnTo>
                <a:lnTo>
                  <a:pt x="289" y="376"/>
                </a:lnTo>
                <a:lnTo>
                  <a:pt x="289" y="373"/>
                </a:lnTo>
                <a:lnTo>
                  <a:pt x="289" y="363"/>
                </a:lnTo>
                <a:lnTo>
                  <a:pt x="289" y="353"/>
                </a:lnTo>
                <a:lnTo>
                  <a:pt x="289" y="344"/>
                </a:lnTo>
                <a:lnTo>
                  <a:pt x="289" y="338"/>
                </a:lnTo>
                <a:lnTo>
                  <a:pt x="289" y="332"/>
                </a:lnTo>
                <a:lnTo>
                  <a:pt x="289" y="327"/>
                </a:lnTo>
                <a:lnTo>
                  <a:pt x="289" y="323"/>
                </a:lnTo>
                <a:lnTo>
                  <a:pt x="289" y="319"/>
                </a:lnTo>
                <a:lnTo>
                  <a:pt x="289" y="317"/>
                </a:lnTo>
                <a:lnTo>
                  <a:pt x="289" y="315"/>
                </a:lnTo>
                <a:lnTo>
                  <a:pt x="289" y="313"/>
                </a:lnTo>
                <a:lnTo>
                  <a:pt x="289" y="313"/>
                </a:lnTo>
                <a:lnTo>
                  <a:pt x="289" y="311"/>
                </a:lnTo>
                <a:lnTo>
                  <a:pt x="289" y="311"/>
                </a:lnTo>
                <a:lnTo>
                  <a:pt x="289" y="311"/>
                </a:lnTo>
                <a:lnTo>
                  <a:pt x="289" y="311"/>
                </a:lnTo>
                <a:close/>
              </a:path>
            </a:pathLst>
          </a:custGeom>
          <a:solidFill>
            <a:srgbClr val="006DD6"/>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0" name="Freeform 79"/>
          <p:cNvSpPr>
            <a:spLocks noChangeAspect="1"/>
          </p:cNvSpPr>
          <p:nvPr/>
        </p:nvSpPr>
        <p:spPr bwMode="auto">
          <a:xfrm>
            <a:off x="3169060" y="1624784"/>
            <a:ext cx="7820580" cy="4890316"/>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gradFill flip="none" rotWithShape="1">
            <a:gsLst>
              <a:gs pos="50000">
                <a:srgbClr val="5EB6DA"/>
              </a:gs>
              <a:gs pos="50000">
                <a:srgbClr val="3999C6"/>
              </a:gs>
            </a:gsLst>
            <a:lin ang="8100000" scaled="1"/>
            <a:tileRect/>
          </a:grad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924989" y="2979256"/>
            <a:ext cx="3291025" cy="55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672" dirty="0">
              <a:solidFill>
                <a:srgbClr val="0078D7"/>
              </a:solidFill>
              <a:latin typeface="Segoe UI Light"/>
              <a:cs typeface="Segoe UI" panose="020B0502040204020203" pitchFamily="34" charset="0"/>
            </a:endParaRPr>
          </a:p>
        </p:txBody>
      </p:sp>
      <p:sp>
        <p:nvSpPr>
          <p:cNvPr id="82" name="Rectangle 81"/>
          <p:cNvSpPr/>
          <p:nvPr/>
        </p:nvSpPr>
        <p:spPr>
          <a:xfrm>
            <a:off x="4726709" y="2642630"/>
            <a:ext cx="4763314" cy="546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5507" dirty="0">
                <a:solidFill>
                  <a:srgbClr val="FFFFFF"/>
                </a:solidFill>
                <a:latin typeface="Segoe UI Light"/>
                <a:cs typeface="Segoe UI" panose="020B0502040204020203" pitchFamily="34" charset="0"/>
              </a:rPr>
              <a:t>Azure IoT Suite</a:t>
            </a:r>
          </a:p>
        </p:txBody>
      </p:sp>
      <p:sp>
        <p:nvSpPr>
          <p:cNvPr id="107" name="Rectangle 106"/>
          <p:cNvSpPr/>
          <p:nvPr/>
        </p:nvSpPr>
        <p:spPr>
          <a:xfrm>
            <a:off x="7795996" y="5972285"/>
            <a:ext cx="1999137" cy="307777"/>
          </a:xfrm>
          <a:prstGeom prst="rect">
            <a:avLst/>
          </a:prstGeom>
        </p:spPr>
        <p:txBody>
          <a:bodyPr wrap="non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Predictive Maintenance</a:t>
            </a:r>
          </a:p>
        </p:txBody>
      </p:sp>
      <p:sp>
        <p:nvSpPr>
          <p:cNvPr id="108" name="Rectangle 107"/>
          <p:cNvSpPr/>
          <p:nvPr/>
        </p:nvSpPr>
        <p:spPr>
          <a:xfrm>
            <a:off x="5214208" y="5975285"/>
            <a:ext cx="2168499" cy="307777"/>
          </a:xfrm>
          <a:prstGeom prst="rect">
            <a:avLst/>
          </a:prstGeom>
        </p:spPr>
        <p:txBody>
          <a:bodyPr wrap="squar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Remote Monitoring </a:t>
            </a:r>
          </a:p>
        </p:txBody>
      </p:sp>
      <p:sp>
        <p:nvSpPr>
          <p:cNvPr id="113" name="Rectangle 112"/>
          <p:cNvSpPr/>
          <p:nvPr/>
        </p:nvSpPr>
        <p:spPr>
          <a:xfrm>
            <a:off x="10453295" y="6141024"/>
            <a:ext cx="1893788" cy="523220"/>
          </a:xfrm>
          <a:prstGeom prst="rect">
            <a:avLst/>
          </a:prstGeom>
        </p:spPr>
        <p:txBody>
          <a:bodyPr wrap="none">
            <a:spAutoFit/>
          </a:bodyPr>
          <a:lstStyle/>
          <a:p>
            <a:pPr defTabSz="932290" fontAlgn="base">
              <a:spcBef>
                <a:spcPct val="0"/>
              </a:spcBef>
            </a:pPr>
            <a:r>
              <a:rPr lang="en-US" sz="2800" spc="-31" dirty="0">
                <a:latin typeface="Segoe UI Light"/>
              </a:rPr>
              <a:t>And more…</a:t>
            </a:r>
          </a:p>
        </p:txBody>
      </p:sp>
      <p:sp>
        <p:nvSpPr>
          <p:cNvPr id="115" name="Rectangle 114"/>
          <p:cNvSpPr/>
          <p:nvPr/>
        </p:nvSpPr>
        <p:spPr>
          <a:xfrm>
            <a:off x="3712168" y="5111202"/>
            <a:ext cx="2018327" cy="98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Addresses</a:t>
            </a:r>
          </a:p>
          <a:p>
            <a:pPr defTabSz="932597">
              <a:lnSpc>
                <a:spcPct val="90000"/>
              </a:lnSpc>
            </a:pPr>
            <a:r>
              <a:rPr lang="en-US" sz="2000" dirty="0">
                <a:solidFill>
                  <a:srgbClr val="FFFFFF"/>
                </a:solidFill>
                <a:latin typeface="Segoe UI Light"/>
                <a:cs typeface="Segoe UI" panose="020B0502040204020203" pitchFamily="34" charset="0"/>
              </a:rPr>
              <a:t>common scenarios:</a:t>
            </a:r>
          </a:p>
        </p:txBody>
      </p:sp>
      <p:sp>
        <p:nvSpPr>
          <p:cNvPr id="104" name="Rectangle 103"/>
          <p:cNvSpPr/>
          <p:nvPr/>
        </p:nvSpPr>
        <p:spPr>
          <a:xfrm>
            <a:off x="3773033" y="3922370"/>
            <a:ext cx="1868585" cy="986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Enables </a:t>
            </a:r>
            <a:br>
              <a:rPr lang="en-US" sz="2000" dirty="0">
                <a:solidFill>
                  <a:srgbClr val="FFFFFF"/>
                </a:solidFill>
                <a:latin typeface="Segoe UI Light"/>
                <a:cs typeface="Segoe UI" panose="020B0502040204020203" pitchFamily="34" charset="0"/>
              </a:rPr>
            </a:br>
            <a:r>
              <a:rPr lang="en-US" sz="2000" dirty="0">
                <a:solidFill>
                  <a:srgbClr val="FFFFFF"/>
                </a:solidFill>
                <a:latin typeface="Segoe UI Light"/>
                <a:cs typeface="Segoe UI" panose="020B0502040204020203" pitchFamily="34" charset="0"/>
              </a:rPr>
              <a:t>you to</a:t>
            </a:r>
          </a:p>
        </p:txBody>
      </p:sp>
      <p:sp>
        <p:nvSpPr>
          <p:cNvPr id="86" name="Freeform 85"/>
          <p:cNvSpPr>
            <a:spLocks/>
          </p:cNvSpPr>
          <p:nvPr/>
        </p:nvSpPr>
        <p:spPr bwMode="black">
          <a:xfrm>
            <a:off x="6332752"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87" name="Freeform 86"/>
          <p:cNvSpPr>
            <a:spLocks/>
          </p:cNvSpPr>
          <p:nvPr/>
        </p:nvSpPr>
        <p:spPr bwMode="black">
          <a:xfrm>
            <a:off x="8338075"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98" name="Rectangle 97"/>
          <p:cNvSpPr/>
          <p:nvPr/>
        </p:nvSpPr>
        <p:spPr>
          <a:xfrm>
            <a:off x="7063396" y="4486732"/>
            <a:ext cx="969624"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Mine data</a:t>
            </a:r>
          </a:p>
        </p:txBody>
      </p:sp>
      <p:grpSp>
        <p:nvGrpSpPr>
          <p:cNvPr id="99" name="Group 98"/>
          <p:cNvGrpSpPr/>
          <p:nvPr/>
        </p:nvGrpSpPr>
        <p:grpSpPr>
          <a:xfrm>
            <a:off x="7017145" y="3909017"/>
            <a:ext cx="1062126" cy="622844"/>
            <a:chOff x="3247547" y="3536524"/>
            <a:chExt cx="1991936" cy="1168094"/>
          </a:xfrm>
        </p:grpSpPr>
        <p:sp>
          <p:nvSpPr>
            <p:cNvPr id="105" name="Freeform 104"/>
            <p:cNvSpPr/>
            <p:nvPr/>
          </p:nvSpPr>
          <p:spPr>
            <a:xfrm>
              <a:off x="3247547" y="3536524"/>
              <a:ext cx="1991936" cy="116809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3260" bIns="9326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45640" fontAlgn="base">
                <a:spcBef>
                  <a:spcPct val="0"/>
                </a:spcBef>
                <a:spcAft>
                  <a:spcPct val="0"/>
                </a:spcAft>
              </a:pPr>
              <a:endParaRPr lang="en-US" sz="1428" spc="-31" dirty="0">
                <a:solidFill>
                  <a:srgbClr val="002050"/>
                </a:solidFill>
                <a:ea typeface="Segoe UI" pitchFamily="34" charset="0"/>
                <a:cs typeface="Segoe UI" pitchFamily="34" charset="0"/>
              </a:endParaRPr>
            </a:p>
          </p:txBody>
        </p:sp>
        <p:sp>
          <p:nvSpPr>
            <p:cNvPr id="106" name="Freeform 81"/>
            <p:cNvSpPr>
              <a:spLocks noEditPoints="1"/>
            </p:cNvSpPr>
            <p:nvPr/>
          </p:nvSpPr>
          <p:spPr bwMode="black">
            <a:xfrm>
              <a:off x="3900003" y="3963476"/>
              <a:ext cx="809626" cy="450620"/>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pPr defTabSz="1109758"/>
              <a:endParaRPr lang="en-US" sz="1428" spc="-31" dirty="0">
                <a:solidFill>
                  <a:srgbClr val="002050"/>
                </a:solidFill>
              </a:endParaRPr>
            </a:p>
          </p:txBody>
        </p:sp>
      </p:grpSp>
      <p:sp>
        <p:nvSpPr>
          <p:cNvPr id="100" name="Rectangle 99"/>
          <p:cNvSpPr/>
          <p:nvPr/>
        </p:nvSpPr>
        <p:spPr>
          <a:xfrm>
            <a:off x="8927044" y="4486732"/>
            <a:ext cx="1053365"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Take action</a:t>
            </a:r>
          </a:p>
        </p:txBody>
      </p:sp>
      <p:sp>
        <p:nvSpPr>
          <p:cNvPr id="102" name="Rectangle 101"/>
          <p:cNvSpPr/>
          <p:nvPr/>
        </p:nvSpPr>
        <p:spPr>
          <a:xfrm>
            <a:off x="4952324" y="4486732"/>
            <a:ext cx="1336070"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Connect assets</a:t>
            </a:r>
          </a:p>
        </p:txBody>
      </p:sp>
      <p:grpSp>
        <p:nvGrpSpPr>
          <p:cNvPr id="31" name="Group 30"/>
          <p:cNvGrpSpPr/>
          <p:nvPr/>
        </p:nvGrpSpPr>
        <p:grpSpPr>
          <a:xfrm>
            <a:off x="5231855" y="3407879"/>
            <a:ext cx="777009" cy="1096946"/>
            <a:chOff x="5831103" y="3630867"/>
            <a:chExt cx="777009" cy="1096946"/>
          </a:xfrm>
        </p:grpSpPr>
        <p:grpSp>
          <p:nvGrpSpPr>
            <p:cNvPr id="30" name="Group 29"/>
            <p:cNvGrpSpPr/>
            <p:nvPr/>
          </p:nvGrpSpPr>
          <p:grpSpPr>
            <a:xfrm>
              <a:off x="5831103" y="4310720"/>
              <a:ext cx="777009" cy="417093"/>
              <a:chOff x="5831103" y="4310720"/>
              <a:chExt cx="777009" cy="417093"/>
            </a:xfrm>
          </p:grpSpPr>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108817" y="4310720"/>
                <a:ext cx="221581" cy="417093"/>
              </a:xfrm>
              <a:prstGeom prst="rect">
                <a:avLst/>
              </a:prstGeom>
            </p:spPr>
          </p:pic>
          <p:pic>
            <p:nvPicPr>
              <p:cNvPr id="79" name="Picture 7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831103" y="4310720"/>
                <a:ext cx="221581" cy="417093"/>
              </a:xfrm>
              <a:prstGeom prst="rect">
                <a:avLst/>
              </a:prstGeom>
            </p:spPr>
          </p:pic>
          <p:pic>
            <p:nvPicPr>
              <p:cNvPr id="85" name="Picture 8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86531" y="4310720"/>
                <a:ext cx="221581" cy="417093"/>
              </a:xfrm>
              <a:prstGeom prst="rect">
                <a:avLst/>
              </a:prstGeom>
            </p:spPr>
          </p:pic>
        </p:grpSp>
        <p:pic>
          <p:nvPicPr>
            <p:cNvPr id="75" name="Picture 7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896656" y="3630867"/>
              <a:ext cx="645903" cy="392962"/>
            </a:xfrm>
            <a:prstGeom prst="rect">
              <a:avLst/>
            </a:prstGeom>
          </p:spPr>
        </p:pic>
        <p:sp>
          <p:nvSpPr>
            <p:cNvPr id="126" name="Freeform 125"/>
            <p:cNvSpPr/>
            <p:nvPr/>
          </p:nvSpPr>
          <p:spPr bwMode="auto">
            <a:xfrm>
              <a:off x="5925936" y="4017105"/>
              <a:ext cx="587342" cy="284689"/>
            </a:xfrm>
            <a:custGeom>
              <a:avLst/>
              <a:gdLst>
                <a:gd name="connsiteX0" fmla="*/ 384201 w 722682"/>
                <a:gd name="connsiteY0" fmla="*/ 256138 h 350289"/>
                <a:gd name="connsiteX1" fmla="*/ 384201 w 722682"/>
                <a:gd name="connsiteY1" fmla="*/ 336591 h 350289"/>
                <a:gd name="connsiteX2" fmla="*/ 338482 w 722682"/>
                <a:gd name="connsiteY2" fmla="*/ 336591 h 350289"/>
                <a:gd name="connsiteX3" fmla="*/ 338482 w 722682"/>
                <a:gd name="connsiteY3" fmla="*/ 256384 h 350289"/>
                <a:gd name="connsiteX4" fmla="*/ 360731 w 722682"/>
                <a:gd name="connsiteY4" fmla="*/ 260876 h 350289"/>
                <a:gd name="connsiteX5" fmla="*/ 421747 w 722682"/>
                <a:gd name="connsiteY5" fmla="*/ 178194 h 350289"/>
                <a:gd name="connsiteX6" fmla="*/ 616857 w 722682"/>
                <a:gd name="connsiteY6" fmla="*/ 178194 h 350289"/>
                <a:gd name="connsiteX7" fmla="*/ 722682 w 722682"/>
                <a:gd name="connsiteY7" fmla="*/ 284019 h 350289"/>
                <a:gd name="connsiteX8" fmla="*/ 722682 w 722682"/>
                <a:gd name="connsiteY8" fmla="*/ 350289 h 350289"/>
                <a:gd name="connsiteX9" fmla="*/ 678203 w 722682"/>
                <a:gd name="connsiteY9" fmla="*/ 350289 h 350289"/>
                <a:gd name="connsiteX10" fmla="*/ 678203 w 722682"/>
                <a:gd name="connsiteY10" fmla="*/ 288490 h 350289"/>
                <a:gd name="connsiteX11" fmla="*/ 605284 w 722682"/>
                <a:gd name="connsiteY11" fmla="*/ 215571 h 350289"/>
                <a:gd name="connsiteX12" fmla="*/ 418957 w 722682"/>
                <a:gd name="connsiteY12" fmla="*/ 215571 h 350289"/>
                <a:gd name="connsiteX13" fmla="*/ 428093 w 722682"/>
                <a:gd name="connsiteY13" fmla="*/ 193514 h 350289"/>
                <a:gd name="connsiteX14" fmla="*/ 105825 w 722682"/>
                <a:gd name="connsiteY14" fmla="*/ 178194 h 350289"/>
                <a:gd name="connsiteX15" fmla="*/ 299715 w 722682"/>
                <a:gd name="connsiteY15" fmla="*/ 178194 h 350289"/>
                <a:gd name="connsiteX16" fmla="*/ 293369 w 722682"/>
                <a:gd name="connsiteY16" fmla="*/ 193514 h 350289"/>
                <a:gd name="connsiteX17" fmla="*/ 302506 w 722682"/>
                <a:gd name="connsiteY17" fmla="*/ 215571 h 350289"/>
                <a:gd name="connsiteX18" fmla="*/ 117398 w 722682"/>
                <a:gd name="connsiteY18" fmla="*/ 215571 h 350289"/>
                <a:gd name="connsiteX19" fmla="*/ 44479 w 722682"/>
                <a:gd name="connsiteY19" fmla="*/ 288490 h 350289"/>
                <a:gd name="connsiteX20" fmla="*/ 44479 w 722682"/>
                <a:gd name="connsiteY20" fmla="*/ 350289 h 350289"/>
                <a:gd name="connsiteX21" fmla="*/ 0 w 722682"/>
                <a:gd name="connsiteY21" fmla="*/ 350289 h 350289"/>
                <a:gd name="connsiteX22" fmla="*/ 0 w 722682"/>
                <a:gd name="connsiteY22" fmla="*/ 284019 h 350289"/>
                <a:gd name="connsiteX23" fmla="*/ 105825 w 722682"/>
                <a:gd name="connsiteY23" fmla="*/ 178194 h 350289"/>
                <a:gd name="connsiteX24" fmla="*/ 338482 w 722682"/>
                <a:gd name="connsiteY24" fmla="*/ 0 h 350289"/>
                <a:gd name="connsiteX25" fmla="*/ 384201 w 722682"/>
                <a:gd name="connsiteY25" fmla="*/ 0 h 350289"/>
                <a:gd name="connsiteX26" fmla="*/ 384201 w 722682"/>
                <a:gd name="connsiteY26" fmla="*/ 130891 h 350289"/>
                <a:gd name="connsiteX27" fmla="*/ 383890 w 722682"/>
                <a:gd name="connsiteY27" fmla="*/ 130828 h 350289"/>
                <a:gd name="connsiteX28" fmla="*/ 400696 w 722682"/>
                <a:gd name="connsiteY28" fmla="*/ 142159 h 350289"/>
                <a:gd name="connsiteX29" fmla="*/ 416997 w 722682"/>
                <a:gd name="connsiteY29" fmla="*/ 181513 h 350289"/>
                <a:gd name="connsiteX30" fmla="*/ 361342 w 722682"/>
                <a:gd name="connsiteY30" fmla="*/ 237168 h 350289"/>
                <a:gd name="connsiteX31" fmla="*/ 305687 w 722682"/>
                <a:gd name="connsiteY31" fmla="*/ 181513 h 350289"/>
                <a:gd name="connsiteX32" fmla="*/ 321988 w 722682"/>
                <a:gd name="connsiteY32" fmla="*/ 142159 h 350289"/>
                <a:gd name="connsiteX33" fmla="*/ 339318 w 722682"/>
                <a:gd name="connsiteY33" fmla="*/ 130475 h 350289"/>
                <a:gd name="connsiteX34" fmla="*/ 338482 w 722682"/>
                <a:gd name="connsiteY34" fmla="*/ 130644 h 35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2682" h="350289">
                  <a:moveTo>
                    <a:pt x="384201" y="256138"/>
                  </a:moveTo>
                  <a:lnTo>
                    <a:pt x="384201" y="336591"/>
                  </a:lnTo>
                  <a:lnTo>
                    <a:pt x="338482" y="336591"/>
                  </a:lnTo>
                  <a:lnTo>
                    <a:pt x="338482" y="256384"/>
                  </a:lnTo>
                  <a:lnTo>
                    <a:pt x="360731" y="260876"/>
                  </a:lnTo>
                  <a:close/>
                  <a:moveTo>
                    <a:pt x="421747" y="178194"/>
                  </a:moveTo>
                  <a:lnTo>
                    <a:pt x="616857" y="178194"/>
                  </a:lnTo>
                  <a:cubicBezTo>
                    <a:pt x="675303" y="178194"/>
                    <a:pt x="722682" y="225573"/>
                    <a:pt x="722682" y="284019"/>
                  </a:cubicBezTo>
                  <a:lnTo>
                    <a:pt x="722682" y="350289"/>
                  </a:lnTo>
                  <a:lnTo>
                    <a:pt x="678203" y="350289"/>
                  </a:lnTo>
                  <a:lnTo>
                    <a:pt x="678203" y="288490"/>
                  </a:lnTo>
                  <a:cubicBezTo>
                    <a:pt x="678203" y="248218"/>
                    <a:pt x="645556" y="215571"/>
                    <a:pt x="605284" y="215571"/>
                  </a:cubicBezTo>
                  <a:lnTo>
                    <a:pt x="418957" y="215571"/>
                  </a:lnTo>
                  <a:lnTo>
                    <a:pt x="428093" y="193514"/>
                  </a:lnTo>
                  <a:close/>
                  <a:moveTo>
                    <a:pt x="105825" y="178194"/>
                  </a:moveTo>
                  <a:lnTo>
                    <a:pt x="299715" y="178194"/>
                  </a:lnTo>
                  <a:lnTo>
                    <a:pt x="293369" y="193514"/>
                  </a:lnTo>
                  <a:lnTo>
                    <a:pt x="302506" y="215571"/>
                  </a:lnTo>
                  <a:lnTo>
                    <a:pt x="117398" y="215571"/>
                  </a:lnTo>
                  <a:cubicBezTo>
                    <a:pt x="77126" y="215571"/>
                    <a:pt x="44479" y="248218"/>
                    <a:pt x="44479" y="288490"/>
                  </a:cubicBezTo>
                  <a:lnTo>
                    <a:pt x="44479" y="350289"/>
                  </a:lnTo>
                  <a:lnTo>
                    <a:pt x="0" y="350289"/>
                  </a:lnTo>
                  <a:lnTo>
                    <a:pt x="0" y="284019"/>
                  </a:lnTo>
                  <a:cubicBezTo>
                    <a:pt x="0" y="225573"/>
                    <a:pt x="47379" y="178194"/>
                    <a:pt x="105825" y="178194"/>
                  </a:cubicBezTo>
                  <a:close/>
                  <a:moveTo>
                    <a:pt x="338482" y="0"/>
                  </a:moveTo>
                  <a:lnTo>
                    <a:pt x="384201" y="0"/>
                  </a:lnTo>
                  <a:lnTo>
                    <a:pt x="384201" y="130891"/>
                  </a:lnTo>
                  <a:lnTo>
                    <a:pt x="383890" y="130828"/>
                  </a:lnTo>
                  <a:lnTo>
                    <a:pt x="400696" y="142159"/>
                  </a:lnTo>
                  <a:cubicBezTo>
                    <a:pt x="410768" y="152231"/>
                    <a:pt x="416997" y="166145"/>
                    <a:pt x="416997" y="181513"/>
                  </a:cubicBezTo>
                  <a:cubicBezTo>
                    <a:pt x="416997" y="212250"/>
                    <a:pt x="392079" y="237168"/>
                    <a:pt x="361342" y="237168"/>
                  </a:cubicBezTo>
                  <a:cubicBezTo>
                    <a:pt x="330605" y="237168"/>
                    <a:pt x="305687" y="212250"/>
                    <a:pt x="305687" y="181513"/>
                  </a:cubicBezTo>
                  <a:cubicBezTo>
                    <a:pt x="305687" y="166145"/>
                    <a:pt x="311917" y="152231"/>
                    <a:pt x="321988" y="142159"/>
                  </a:cubicBezTo>
                  <a:lnTo>
                    <a:pt x="339318" y="130475"/>
                  </a:lnTo>
                  <a:lnTo>
                    <a:pt x="338482" y="13064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7" name="Picture 12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84315" y="3520192"/>
            <a:ext cx="538823" cy="1029291"/>
          </a:xfrm>
          <a:prstGeom prst="rect">
            <a:avLst/>
          </a:prstGeom>
        </p:spPr>
      </p:pic>
      <p:grpSp>
        <p:nvGrpSpPr>
          <p:cNvPr id="137" name="Group 136"/>
          <p:cNvGrpSpPr/>
          <p:nvPr/>
        </p:nvGrpSpPr>
        <p:grpSpPr>
          <a:xfrm>
            <a:off x="5641464" y="4946443"/>
            <a:ext cx="910973" cy="910974"/>
            <a:chOff x="2835703" y="1466154"/>
            <a:chExt cx="3733800" cy="3733800"/>
          </a:xfrm>
        </p:grpSpPr>
        <p:sp>
          <p:nvSpPr>
            <p:cNvPr id="139" name="Oval 138"/>
            <p:cNvSpPr/>
            <p:nvPr/>
          </p:nvSpPr>
          <p:spPr>
            <a:xfrm>
              <a:off x="2835703" y="1466154"/>
              <a:ext cx="3733800" cy="3733800"/>
            </a:xfrm>
            <a:prstGeom prst="ellipse">
              <a:avLst/>
            </a:prstGeom>
            <a:solidFill>
              <a:sysClr val="windowText" lastClr="000000">
                <a:lumMod val="75000"/>
                <a:lumOff val="25000"/>
              </a:sysClr>
            </a:solidFill>
            <a:ln w="38100" cap="flat" cmpd="sng" algn="ctr">
              <a:solidFill>
                <a:sysClr val="windowText" lastClr="000000">
                  <a:lumMod val="95000"/>
                  <a:lumOff val="5000"/>
                </a:sysClr>
              </a:solidFill>
              <a:prstDash val="solid"/>
            </a:ln>
            <a:effectLst>
              <a:reflection blurRad="63500" stA="30000" endPos="13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000" kern="0" dirty="0">
                <a:solidFill>
                  <a:prstClr val="white"/>
                </a:solidFill>
                <a:latin typeface="Segoe UI Semibold" panose="020B0702040204020203" pitchFamily="34" charset="0"/>
              </a:endParaRPr>
            </a:p>
          </p:txBody>
        </p:sp>
        <p:sp>
          <p:nvSpPr>
            <p:cNvPr id="140" name="Pie 139"/>
            <p:cNvSpPr/>
            <p:nvPr/>
          </p:nvSpPr>
          <p:spPr>
            <a:xfrm>
              <a:off x="3018716" y="1634394"/>
              <a:ext cx="3367774" cy="3367774"/>
            </a:xfrm>
            <a:prstGeom prst="pie">
              <a:avLst>
                <a:gd name="adj1" fmla="val 7958015"/>
                <a:gd name="adj2" fmla="val 10834480"/>
              </a:avLst>
            </a:prstGeom>
            <a:solidFill>
              <a:srgbClr val="C0504D"/>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1" name="Pie 140"/>
            <p:cNvSpPr/>
            <p:nvPr/>
          </p:nvSpPr>
          <p:spPr>
            <a:xfrm>
              <a:off x="3018716" y="1634394"/>
              <a:ext cx="3367774" cy="3367774"/>
            </a:xfrm>
            <a:prstGeom prst="pie">
              <a:avLst>
                <a:gd name="adj1" fmla="val 10866796"/>
                <a:gd name="adj2" fmla="val 18852925"/>
              </a:avLst>
            </a:prstGeom>
            <a:solidFill>
              <a:srgbClr val="FFC00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2" name="Pie 141"/>
            <p:cNvSpPr/>
            <p:nvPr/>
          </p:nvSpPr>
          <p:spPr>
            <a:xfrm>
              <a:off x="3018716" y="1634394"/>
              <a:ext cx="3367774" cy="3367774"/>
            </a:xfrm>
            <a:prstGeom prst="pie">
              <a:avLst>
                <a:gd name="adj1" fmla="val 18875985"/>
                <a:gd name="adj2" fmla="val 2709812"/>
              </a:avLst>
            </a:prstGeom>
            <a:solidFill>
              <a:srgbClr val="00B05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grpSp>
          <p:nvGrpSpPr>
            <p:cNvPr id="143" name="Group 142"/>
            <p:cNvGrpSpPr/>
            <p:nvPr/>
          </p:nvGrpSpPr>
          <p:grpSpPr>
            <a:xfrm>
              <a:off x="3292903" y="1908229"/>
              <a:ext cx="2819400" cy="3044771"/>
              <a:chOff x="3292903" y="1908229"/>
              <a:chExt cx="2819400" cy="3044771"/>
            </a:xfrm>
          </p:grpSpPr>
          <p:sp>
            <p:nvSpPr>
              <p:cNvPr id="145" name="Oval 144"/>
              <p:cNvSpPr/>
              <p:nvPr/>
            </p:nvSpPr>
            <p:spPr>
              <a:xfrm>
                <a:off x="3292903" y="1908229"/>
                <a:ext cx="2819400" cy="2819400"/>
              </a:xfrm>
              <a:prstGeom prst="ellipse">
                <a:avLst/>
              </a:prstGeom>
              <a:solidFill>
                <a:sysClr val="windowText" lastClr="000000">
                  <a:lumMod val="75000"/>
                  <a:lumOff val="25000"/>
                </a:sysClr>
              </a:solidFill>
              <a:ln w="12700" cap="flat" cmpd="sng" algn="ctr">
                <a:solidFill>
                  <a:sysClr val="window" lastClr="FFFFFF">
                    <a:lumMod val="95000"/>
                  </a:sysClr>
                </a:solid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46" name="Diamond 10"/>
              <p:cNvSpPr/>
              <p:nvPr/>
            </p:nvSpPr>
            <p:spPr>
              <a:xfrm>
                <a:off x="3469921" y="3216819"/>
                <a:ext cx="2535671" cy="1498542"/>
              </a:xfrm>
              <a:custGeom>
                <a:avLst/>
                <a:gdLst>
                  <a:gd name="connsiteX0" fmla="*/ 0 w 2590800"/>
                  <a:gd name="connsiteY0" fmla="*/ 1295400 h 2590800"/>
                  <a:gd name="connsiteX1" fmla="*/ 1295400 w 2590800"/>
                  <a:gd name="connsiteY1" fmla="*/ 0 h 2590800"/>
                  <a:gd name="connsiteX2" fmla="*/ 2590800 w 2590800"/>
                  <a:gd name="connsiteY2" fmla="*/ 1295400 h 2590800"/>
                  <a:gd name="connsiteX3" fmla="*/ 1295400 w 2590800"/>
                  <a:gd name="connsiteY3" fmla="*/ 2590800 h 2590800"/>
                  <a:gd name="connsiteX4" fmla="*/ 0 w 2590800"/>
                  <a:gd name="connsiteY4" fmla="*/ 1295400 h 2590800"/>
                  <a:gd name="connsiteX0" fmla="*/ 0 w 2590800"/>
                  <a:gd name="connsiteY0" fmla="*/ 1295400 h 1304440"/>
                  <a:gd name="connsiteX1" fmla="*/ 1295400 w 2590800"/>
                  <a:gd name="connsiteY1" fmla="*/ 0 h 1304440"/>
                  <a:gd name="connsiteX2" fmla="*/ 2590800 w 2590800"/>
                  <a:gd name="connsiteY2" fmla="*/ 1295400 h 1304440"/>
                  <a:gd name="connsiteX3" fmla="*/ 1210159 w 2590800"/>
                  <a:gd name="connsiteY3" fmla="*/ 1304440 h 1304440"/>
                  <a:gd name="connsiteX4" fmla="*/ 0 w 2590800"/>
                  <a:gd name="connsiteY4" fmla="*/ 1295400 h 1304440"/>
                  <a:gd name="connsiteX0" fmla="*/ 0 w 2590800"/>
                  <a:gd name="connsiteY0" fmla="*/ 1295400 h 1295400"/>
                  <a:gd name="connsiteX1" fmla="*/ 1295400 w 2590800"/>
                  <a:gd name="connsiteY1" fmla="*/ 0 h 1295400"/>
                  <a:gd name="connsiteX2" fmla="*/ 2590800 w 2590800"/>
                  <a:gd name="connsiteY2" fmla="*/ 1295400 h 1295400"/>
                  <a:gd name="connsiteX3" fmla="*/ 0 w 2590800"/>
                  <a:gd name="connsiteY3" fmla="*/ 1295400 h 1295400"/>
                  <a:gd name="connsiteX0" fmla="*/ 0 w 2466814"/>
                  <a:gd name="connsiteY0" fmla="*/ 1295400 h 1295400"/>
                  <a:gd name="connsiteX1" fmla="*/ 1295400 w 2466814"/>
                  <a:gd name="connsiteY1" fmla="*/ 0 h 1295400"/>
                  <a:gd name="connsiteX2" fmla="*/ 2466814 w 2466814"/>
                  <a:gd name="connsiteY2" fmla="*/ 1194661 h 1295400"/>
                  <a:gd name="connsiteX3" fmla="*/ 0 w 2466814"/>
                  <a:gd name="connsiteY3" fmla="*/ 1295400 h 1295400"/>
                  <a:gd name="connsiteX0" fmla="*/ 0 w 2358326"/>
                  <a:gd name="connsiteY0" fmla="*/ 1241156 h 1241156"/>
                  <a:gd name="connsiteX1" fmla="*/ 1186912 w 2358326"/>
                  <a:gd name="connsiteY1" fmla="*/ 0 h 1241156"/>
                  <a:gd name="connsiteX2" fmla="*/ 2358326 w 2358326"/>
                  <a:gd name="connsiteY2" fmla="*/ 1194661 h 1241156"/>
                  <a:gd name="connsiteX3" fmla="*/ 0 w 2358326"/>
                  <a:gd name="connsiteY3" fmla="*/ 1241156 h 1241156"/>
                  <a:gd name="connsiteX0" fmla="*/ 0 w 2327330"/>
                  <a:gd name="connsiteY0" fmla="*/ 1225658 h 1225658"/>
                  <a:gd name="connsiteX1" fmla="*/ 1155916 w 2327330"/>
                  <a:gd name="connsiteY1" fmla="*/ 0 h 1225658"/>
                  <a:gd name="connsiteX2" fmla="*/ 2327330 w 2327330"/>
                  <a:gd name="connsiteY2" fmla="*/ 1194661 h 1225658"/>
                  <a:gd name="connsiteX3" fmla="*/ 0 w 2327330"/>
                  <a:gd name="connsiteY3" fmla="*/ 1225658 h 1225658"/>
                </a:gdLst>
                <a:ahLst/>
                <a:cxnLst>
                  <a:cxn ang="0">
                    <a:pos x="connsiteX0" y="connsiteY0"/>
                  </a:cxn>
                  <a:cxn ang="0">
                    <a:pos x="connsiteX1" y="connsiteY1"/>
                  </a:cxn>
                  <a:cxn ang="0">
                    <a:pos x="connsiteX2" y="connsiteY2"/>
                  </a:cxn>
                  <a:cxn ang="0">
                    <a:pos x="connsiteX3" y="connsiteY3"/>
                  </a:cxn>
                </a:cxnLst>
                <a:rect l="l" t="t" r="r" b="b"/>
                <a:pathLst>
                  <a:path w="2327330" h="1225658">
                    <a:moveTo>
                      <a:pt x="0" y="1225658"/>
                    </a:moveTo>
                    <a:lnTo>
                      <a:pt x="1155916" y="0"/>
                    </a:lnTo>
                    <a:lnTo>
                      <a:pt x="2327330" y="1194661"/>
                    </a:lnTo>
                    <a:lnTo>
                      <a:pt x="0" y="1225658"/>
                    </a:lnTo>
                    <a:close/>
                  </a:path>
                </a:pathLst>
              </a:custGeom>
              <a:solidFill>
                <a:sysClr val="windowText" lastClr="000000">
                  <a:lumMod val="75000"/>
                  <a:lumOff val="25000"/>
                </a:sysClr>
              </a:solidFill>
              <a:ln w="25400" cap="flat" cmpd="sng" algn="ctr">
                <a:noFill/>
                <a:prstDash val="solid"/>
              </a:ln>
              <a:effectLst/>
            </p:spPr>
            <p:txBody>
              <a:bodyPr rtlCol="0" anchor="ctr"/>
              <a:lstStyle/>
              <a:p>
                <a:pPr algn="ctr" defTabSz="914400">
                  <a:defRPr/>
                </a:pPr>
                <a:r>
                  <a:rPr lang="en-US" sz="1000" kern="0" dirty="0">
                    <a:solidFill>
                      <a:prstClr val="white"/>
                    </a:solidFill>
                    <a:latin typeface="Segoe UI Semibold" panose="020B0702040204020203" pitchFamily="34" charset="0"/>
                  </a:rPr>
                  <a:t>       </a:t>
                </a:r>
              </a:p>
            </p:txBody>
          </p:sp>
          <p:sp>
            <p:nvSpPr>
              <p:cNvPr id="147" name="Rectangle 146"/>
              <p:cNvSpPr/>
              <p:nvPr/>
            </p:nvSpPr>
            <p:spPr>
              <a:xfrm>
                <a:off x="3962400" y="4495800"/>
                <a:ext cx="1447800" cy="457200"/>
              </a:xfrm>
              <a:prstGeom prst="rect">
                <a:avLst/>
              </a:prstGeom>
              <a:solidFill>
                <a:sysClr val="windowText" lastClr="000000">
                  <a:lumMod val="75000"/>
                  <a:lumOff val="25000"/>
                </a:sysClr>
              </a:solidFill>
              <a:ln w="25400" cap="flat" cmpd="sng" algn="ctr">
                <a:no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sp>
          <p:nvSpPr>
            <p:cNvPr id="144" name="TextBox 143"/>
            <p:cNvSpPr txBox="1"/>
            <p:nvPr/>
          </p:nvSpPr>
          <p:spPr>
            <a:xfrm>
              <a:off x="3634465" y="4419600"/>
              <a:ext cx="2366594" cy="630739"/>
            </a:xfrm>
            <a:prstGeom prst="rect">
              <a:avLst/>
            </a:prstGeom>
            <a:noFill/>
          </p:spPr>
          <p:txBody>
            <a:bodyPr wrap="none" rtlCol="0">
              <a:spAutoFit/>
            </a:bodyPr>
            <a:lstStyle/>
            <a:p>
              <a:pPr algn="ctr" defTabSz="914400">
                <a:defRPr/>
              </a:pPr>
              <a:r>
                <a:rPr lang="en-US" sz="400" kern="0" spc="100" dirty="0">
                  <a:solidFill>
                    <a:prstClr val="white"/>
                  </a:solidFill>
                  <a:latin typeface="Segoe UI Semibold" panose="020B0702040204020203" pitchFamily="34" charset="0"/>
                </a:rPr>
                <a:t>Monitoring</a:t>
              </a:r>
            </a:p>
          </p:txBody>
        </p:sp>
      </p:grpSp>
      <p:grpSp>
        <p:nvGrpSpPr>
          <p:cNvPr id="133" name="Pointer"/>
          <p:cNvGrpSpPr/>
          <p:nvPr/>
        </p:nvGrpSpPr>
        <p:grpSpPr>
          <a:xfrm rot="4589729">
            <a:off x="6045545" y="4977311"/>
            <a:ext cx="102810" cy="863136"/>
            <a:chOff x="4572000" y="1647986"/>
            <a:chExt cx="457200" cy="3838414"/>
          </a:xfrm>
        </p:grpSpPr>
        <p:sp>
          <p:nvSpPr>
            <p:cNvPr id="134" name="Isosceles Triangle 133"/>
            <p:cNvSpPr/>
            <p:nvPr/>
          </p:nvSpPr>
          <p:spPr>
            <a:xfrm>
              <a:off x="4686300" y="1647986"/>
              <a:ext cx="228600" cy="2466814"/>
            </a:xfrm>
            <a:prstGeom prst="triangle">
              <a:avLst/>
            </a:prstGeom>
            <a:solidFill>
              <a:srgbClr val="C00000"/>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w="0" h="127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5" name="Oval 134"/>
            <p:cNvSpPr/>
            <p:nvPr/>
          </p:nvSpPr>
          <p:spPr>
            <a:xfrm>
              <a:off x="4572000" y="3337302"/>
              <a:ext cx="457200" cy="457200"/>
            </a:xfrm>
            <a:prstGeom prst="ellipse">
              <a:avLst/>
            </a:prstGeom>
            <a:solidFill>
              <a:sysClr val="windowText" lastClr="000000">
                <a:lumMod val="75000"/>
                <a:lumOff val="25000"/>
              </a:sysClr>
            </a:solidFill>
            <a:ln w="25400" cap="flat" cmpd="sng" algn="ctr">
              <a:solidFill>
                <a:sysClr val="windowText" lastClr="000000">
                  <a:lumMod val="75000"/>
                  <a:lumOff val="25000"/>
                </a:sysClr>
              </a:solidFill>
              <a:prstDash val="solid"/>
            </a:ln>
            <a:effectLst/>
            <a:scene3d>
              <a:camera prst="orthographicFront"/>
              <a:lightRig rig="threePt" dir="t"/>
            </a:scene3d>
            <a:sp3d>
              <a:bevelT w="88900" h="44450" prst="riblet"/>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6" name="Rectangle 135"/>
            <p:cNvSpPr/>
            <p:nvPr/>
          </p:nvSpPr>
          <p:spPr>
            <a:xfrm>
              <a:off x="4800600" y="3450956"/>
              <a:ext cx="45719" cy="2035444"/>
            </a:xfrm>
            <a:prstGeom prst="rect">
              <a:avLst/>
            </a:prstGeom>
            <a:noFill/>
            <a:ln w="25400" cap="flat" cmpd="sng" algn="ctr">
              <a:noFill/>
              <a:prstDash val="solid"/>
            </a:ln>
            <a:effectLst/>
            <a:scene3d>
              <a:camera prst="orthographicFront"/>
              <a:lightRig rig="threePt" dir="t"/>
            </a:scene3d>
            <a:sp3d>
              <a:bevelT w="6350" h="254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grpSp>
        <p:nvGrpSpPr>
          <p:cNvPr id="322" name="Group 321"/>
          <p:cNvGrpSpPr>
            <a:grpSpLocks noChangeAspect="1"/>
          </p:cNvGrpSpPr>
          <p:nvPr/>
        </p:nvGrpSpPr>
        <p:grpSpPr>
          <a:xfrm>
            <a:off x="8282356" y="5010944"/>
            <a:ext cx="1026416" cy="822960"/>
            <a:chOff x="10515600" y="5097461"/>
            <a:chExt cx="1425576" cy="1142999"/>
          </a:xfrm>
        </p:grpSpPr>
        <p:sp>
          <p:nvSpPr>
            <p:cNvPr id="34" name="AutoShape 28"/>
            <p:cNvSpPr>
              <a:spLocks noChangeAspect="1" noChangeArrowheads="1" noTextEdit="1"/>
            </p:cNvSpPr>
            <p:nvPr/>
          </p:nvSpPr>
          <p:spPr bwMode="auto">
            <a:xfrm>
              <a:off x="10515600" y="5097461"/>
              <a:ext cx="14255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5" name="Freeform 30"/>
            <p:cNvSpPr>
              <a:spLocks noEditPoints="1"/>
            </p:cNvSpPr>
            <p:nvPr/>
          </p:nvSpPr>
          <p:spPr bwMode="auto">
            <a:xfrm>
              <a:off x="10520363" y="5710235"/>
              <a:ext cx="1420813" cy="498475"/>
            </a:xfrm>
            <a:custGeom>
              <a:avLst/>
              <a:gdLst>
                <a:gd name="T0" fmla="*/ 308 w 323"/>
                <a:gd name="T1" fmla="*/ 6 h 113"/>
                <a:gd name="T2" fmla="*/ 317 w 323"/>
                <a:gd name="T3" fmla="*/ 15 h 113"/>
                <a:gd name="T4" fmla="*/ 317 w 323"/>
                <a:gd name="T5" fmla="*/ 98 h 113"/>
                <a:gd name="T6" fmla="*/ 308 w 323"/>
                <a:gd name="T7" fmla="*/ 107 h 113"/>
                <a:gd name="T8" fmla="*/ 15 w 323"/>
                <a:gd name="T9" fmla="*/ 107 h 113"/>
                <a:gd name="T10" fmla="*/ 6 w 323"/>
                <a:gd name="T11" fmla="*/ 98 h 113"/>
                <a:gd name="T12" fmla="*/ 6 w 323"/>
                <a:gd name="T13" fmla="*/ 15 h 113"/>
                <a:gd name="T14" fmla="*/ 15 w 323"/>
                <a:gd name="T15" fmla="*/ 6 h 113"/>
                <a:gd name="T16" fmla="*/ 308 w 323"/>
                <a:gd name="T17" fmla="*/ 6 h 113"/>
                <a:gd name="T18" fmla="*/ 308 w 323"/>
                <a:gd name="T19" fmla="*/ 0 h 113"/>
                <a:gd name="T20" fmla="*/ 15 w 323"/>
                <a:gd name="T21" fmla="*/ 0 h 113"/>
                <a:gd name="T22" fmla="*/ 0 w 323"/>
                <a:gd name="T23" fmla="*/ 15 h 113"/>
                <a:gd name="T24" fmla="*/ 0 w 323"/>
                <a:gd name="T25" fmla="*/ 98 h 113"/>
                <a:gd name="T26" fmla="*/ 15 w 323"/>
                <a:gd name="T27" fmla="*/ 113 h 113"/>
                <a:gd name="T28" fmla="*/ 308 w 323"/>
                <a:gd name="T29" fmla="*/ 113 h 113"/>
                <a:gd name="T30" fmla="*/ 323 w 323"/>
                <a:gd name="T31" fmla="*/ 98 h 113"/>
                <a:gd name="T32" fmla="*/ 323 w 323"/>
                <a:gd name="T33" fmla="*/ 15 h 113"/>
                <a:gd name="T34" fmla="*/ 308 w 323"/>
                <a:gd name="T3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13">
                  <a:moveTo>
                    <a:pt x="308" y="6"/>
                  </a:moveTo>
                  <a:cubicBezTo>
                    <a:pt x="313" y="6"/>
                    <a:pt x="317" y="10"/>
                    <a:pt x="317" y="15"/>
                  </a:cubicBezTo>
                  <a:cubicBezTo>
                    <a:pt x="317" y="98"/>
                    <a:pt x="317" y="98"/>
                    <a:pt x="317" y="98"/>
                  </a:cubicBezTo>
                  <a:cubicBezTo>
                    <a:pt x="317" y="103"/>
                    <a:pt x="313" y="107"/>
                    <a:pt x="308" y="107"/>
                  </a:cubicBezTo>
                  <a:cubicBezTo>
                    <a:pt x="15" y="107"/>
                    <a:pt x="15" y="107"/>
                    <a:pt x="15" y="107"/>
                  </a:cubicBezTo>
                  <a:cubicBezTo>
                    <a:pt x="10" y="107"/>
                    <a:pt x="6" y="103"/>
                    <a:pt x="6" y="98"/>
                  </a:cubicBezTo>
                  <a:cubicBezTo>
                    <a:pt x="6" y="15"/>
                    <a:pt x="6" y="15"/>
                    <a:pt x="6" y="15"/>
                  </a:cubicBezTo>
                  <a:cubicBezTo>
                    <a:pt x="6" y="10"/>
                    <a:pt x="10" y="6"/>
                    <a:pt x="15" y="6"/>
                  </a:cubicBezTo>
                  <a:cubicBezTo>
                    <a:pt x="308" y="6"/>
                    <a:pt x="308" y="6"/>
                    <a:pt x="308" y="6"/>
                  </a:cubicBezTo>
                  <a:moveTo>
                    <a:pt x="308" y="0"/>
                  </a:moveTo>
                  <a:cubicBezTo>
                    <a:pt x="15" y="0"/>
                    <a:pt x="15" y="0"/>
                    <a:pt x="15" y="0"/>
                  </a:cubicBezTo>
                  <a:cubicBezTo>
                    <a:pt x="7" y="0"/>
                    <a:pt x="0" y="7"/>
                    <a:pt x="0" y="15"/>
                  </a:cubicBezTo>
                  <a:cubicBezTo>
                    <a:pt x="0" y="98"/>
                    <a:pt x="0" y="98"/>
                    <a:pt x="0" y="98"/>
                  </a:cubicBezTo>
                  <a:cubicBezTo>
                    <a:pt x="0" y="106"/>
                    <a:pt x="7" y="113"/>
                    <a:pt x="15" y="113"/>
                  </a:cubicBezTo>
                  <a:cubicBezTo>
                    <a:pt x="308" y="113"/>
                    <a:pt x="308" y="113"/>
                    <a:pt x="308" y="113"/>
                  </a:cubicBezTo>
                  <a:cubicBezTo>
                    <a:pt x="316" y="113"/>
                    <a:pt x="323" y="106"/>
                    <a:pt x="323" y="98"/>
                  </a:cubicBezTo>
                  <a:cubicBezTo>
                    <a:pt x="323" y="15"/>
                    <a:pt x="323" y="15"/>
                    <a:pt x="323" y="15"/>
                  </a:cubicBezTo>
                  <a:cubicBezTo>
                    <a:pt x="323" y="7"/>
                    <a:pt x="316" y="0"/>
                    <a:pt x="308"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6" name="Freeform 31"/>
            <p:cNvSpPr>
              <a:spLocks/>
            </p:cNvSpPr>
            <p:nvPr/>
          </p:nvSpPr>
          <p:spPr bwMode="auto">
            <a:xfrm>
              <a:off x="10520363" y="5102223"/>
              <a:ext cx="1420813" cy="952499"/>
            </a:xfrm>
            <a:custGeom>
              <a:avLst/>
              <a:gdLst>
                <a:gd name="T0" fmla="*/ 323 w 323"/>
                <a:gd name="T1" fmla="*/ 204 h 216"/>
                <a:gd name="T2" fmla="*/ 311 w 323"/>
                <a:gd name="T3" fmla="*/ 216 h 216"/>
                <a:gd name="T4" fmla="*/ 13 w 323"/>
                <a:gd name="T5" fmla="*/ 216 h 216"/>
                <a:gd name="T6" fmla="*/ 0 w 323"/>
                <a:gd name="T7" fmla="*/ 204 h 216"/>
                <a:gd name="T8" fmla="*/ 0 w 323"/>
                <a:gd name="T9" fmla="*/ 12 h 216"/>
                <a:gd name="T10" fmla="*/ 13 w 323"/>
                <a:gd name="T11" fmla="*/ 0 h 216"/>
                <a:gd name="T12" fmla="*/ 311 w 323"/>
                <a:gd name="T13" fmla="*/ 0 h 216"/>
                <a:gd name="T14" fmla="*/ 323 w 323"/>
                <a:gd name="T15" fmla="*/ 12 h 216"/>
                <a:gd name="T16" fmla="*/ 323 w 323"/>
                <a:gd name="T1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16">
                  <a:moveTo>
                    <a:pt x="323" y="204"/>
                  </a:moveTo>
                  <a:cubicBezTo>
                    <a:pt x="323" y="210"/>
                    <a:pt x="317" y="216"/>
                    <a:pt x="311" y="216"/>
                  </a:cubicBezTo>
                  <a:cubicBezTo>
                    <a:pt x="13" y="216"/>
                    <a:pt x="13" y="216"/>
                    <a:pt x="13" y="216"/>
                  </a:cubicBezTo>
                  <a:cubicBezTo>
                    <a:pt x="6" y="216"/>
                    <a:pt x="0" y="210"/>
                    <a:pt x="0" y="204"/>
                  </a:cubicBezTo>
                  <a:cubicBezTo>
                    <a:pt x="0" y="12"/>
                    <a:pt x="0" y="12"/>
                    <a:pt x="0" y="12"/>
                  </a:cubicBezTo>
                  <a:cubicBezTo>
                    <a:pt x="0" y="5"/>
                    <a:pt x="6" y="0"/>
                    <a:pt x="13" y="0"/>
                  </a:cubicBezTo>
                  <a:cubicBezTo>
                    <a:pt x="311" y="0"/>
                    <a:pt x="311" y="0"/>
                    <a:pt x="311" y="0"/>
                  </a:cubicBezTo>
                  <a:cubicBezTo>
                    <a:pt x="317" y="0"/>
                    <a:pt x="323" y="5"/>
                    <a:pt x="323" y="12"/>
                  </a:cubicBezTo>
                  <a:lnTo>
                    <a:pt x="323"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7" name="Freeform 32"/>
            <p:cNvSpPr>
              <a:spLocks/>
            </p:cNvSpPr>
            <p:nvPr/>
          </p:nvSpPr>
          <p:spPr bwMode="auto">
            <a:xfrm>
              <a:off x="10687050" y="6146798"/>
              <a:ext cx="1055688" cy="93662"/>
            </a:xfrm>
            <a:custGeom>
              <a:avLst/>
              <a:gdLst>
                <a:gd name="T0" fmla="*/ 0 w 240"/>
                <a:gd name="T1" fmla="*/ 0 h 21"/>
                <a:gd name="T2" fmla="*/ 27 w 240"/>
                <a:gd name="T3" fmla="*/ 21 h 21"/>
                <a:gd name="T4" fmla="*/ 212 w 240"/>
                <a:gd name="T5" fmla="*/ 21 h 21"/>
                <a:gd name="T6" fmla="*/ 240 w 240"/>
                <a:gd name="T7" fmla="*/ 0 h 21"/>
                <a:gd name="T8" fmla="*/ 0 w 240"/>
                <a:gd name="T9" fmla="*/ 0 h 21"/>
              </a:gdLst>
              <a:ahLst/>
              <a:cxnLst>
                <a:cxn ang="0">
                  <a:pos x="T0" y="T1"/>
                </a:cxn>
                <a:cxn ang="0">
                  <a:pos x="T2" y="T3"/>
                </a:cxn>
                <a:cxn ang="0">
                  <a:pos x="T4" y="T5"/>
                </a:cxn>
                <a:cxn ang="0">
                  <a:pos x="T6" y="T7"/>
                </a:cxn>
                <a:cxn ang="0">
                  <a:pos x="T8" y="T9"/>
                </a:cxn>
              </a:cxnLst>
              <a:rect l="0" t="0" r="r" b="b"/>
              <a:pathLst>
                <a:path w="240" h="21">
                  <a:moveTo>
                    <a:pt x="0" y="0"/>
                  </a:moveTo>
                  <a:cubicBezTo>
                    <a:pt x="3" y="12"/>
                    <a:pt x="14" y="21"/>
                    <a:pt x="27" y="21"/>
                  </a:cubicBezTo>
                  <a:cubicBezTo>
                    <a:pt x="212" y="21"/>
                    <a:pt x="212" y="21"/>
                    <a:pt x="212" y="21"/>
                  </a:cubicBezTo>
                  <a:cubicBezTo>
                    <a:pt x="225" y="21"/>
                    <a:pt x="237" y="12"/>
                    <a:pt x="240" y="0"/>
                  </a:cubicBez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8" name="Oval 33"/>
            <p:cNvSpPr>
              <a:spLocks noChangeArrowheads="1"/>
            </p:cNvSpPr>
            <p:nvPr/>
          </p:nvSpPr>
          <p:spPr bwMode="auto">
            <a:xfrm>
              <a:off x="11188700" y="5957885"/>
              <a:ext cx="52388" cy="523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9" name="Rectangle 34"/>
            <p:cNvSpPr>
              <a:spLocks noChangeArrowheads="1"/>
            </p:cNvSpPr>
            <p:nvPr/>
          </p:nvSpPr>
          <p:spPr bwMode="auto">
            <a:xfrm>
              <a:off x="10625138" y="5203823"/>
              <a:ext cx="1211263" cy="66992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1" name="Rectangle 53"/>
            <p:cNvSpPr>
              <a:spLocks noChangeArrowheads="1"/>
            </p:cNvSpPr>
            <p:nvPr/>
          </p:nvSpPr>
          <p:spPr bwMode="auto">
            <a:xfrm>
              <a:off x="11769725" y="5251448"/>
              <a:ext cx="39688" cy="3651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149" name="Picture 1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833076" y="5283835"/>
              <a:ext cx="820303" cy="520062"/>
            </a:xfrm>
            <a:prstGeom prst="rect">
              <a:avLst/>
            </a:prstGeom>
          </p:spPr>
        </p:pic>
      </p:grpSp>
    </p:spTree>
    <p:extLst>
      <p:ext uri="{BB962C8B-B14F-4D97-AF65-F5344CB8AC3E}">
        <p14:creationId xmlns:p14="http://schemas.microsoft.com/office/powerpoint/2010/main" val="42534707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406998" y="2236642"/>
            <a:ext cx="5667267"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29" name="TextBox 28"/>
          <p:cNvSpPr txBox="1"/>
          <p:nvPr/>
        </p:nvSpPr>
        <p:spPr>
          <a:xfrm>
            <a:off x="487947" y="2236642"/>
            <a:ext cx="5181699"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115" name="Title 1"/>
          <p:cNvSpPr>
            <a:spLocks noGrp="1"/>
          </p:cNvSpPr>
          <p:nvPr>
            <p:ph type="title"/>
          </p:nvPr>
        </p:nvSpPr>
        <p:spPr/>
        <p:txBody>
          <a:bodyPr/>
          <a:lstStyle/>
          <a:p>
            <a:r>
              <a:rPr lang="en-US" sz="4080" dirty="0"/>
              <a:t>Accelerate time to value with preconfigured solutions</a:t>
            </a:r>
          </a:p>
        </p:txBody>
      </p:sp>
      <p:sp>
        <p:nvSpPr>
          <p:cNvPr id="62" name="TextBox 61"/>
          <p:cNvSpPr txBox="1"/>
          <p:nvPr/>
        </p:nvSpPr>
        <p:spPr>
          <a:xfrm>
            <a:off x="6406998" y="1530549"/>
            <a:ext cx="5667267"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Finish with your Internet of Things application</a:t>
            </a:r>
          </a:p>
        </p:txBody>
      </p:sp>
      <p:sp>
        <p:nvSpPr>
          <p:cNvPr id="66" name="TextBox 65"/>
          <p:cNvSpPr txBox="1"/>
          <p:nvPr/>
        </p:nvSpPr>
        <p:spPr>
          <a:xfrm>
            <a:off x="487947" y="1530549"/>
            <a:ext cx="5181700"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Start quickly with preconfigured solutions</a:t>
            </a:r>
          </a:p>
        </p:txBody>
      </p:sp>
      <p:sp>
        <p:nvSpPr>
          <p:cNvPr id="70" name="Rectangle 69"/>
          <p:cNvSpPr/>
          <p:nvPr/>
        </p:nvSpPr>
        <p:spPr bwMode="auto">
          <a:xfrm>
            <a:off x="1167745" y="5589440"/>
            <a:ext cx="3430326"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6"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1"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1" y="6109679"/>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1"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6"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5"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4"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7" y="5156682"/>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4"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4"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6" y="6079034"/>
            <a:ext cx="4663994"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7" y="3758613"/>
            <a:ext cx="509732" cy="1104939"/>
          </a:xfrm>
          <a:prstGeom prst="rightArrow">
            <a:avLst>
              <a:gd name="adj1" fmla="val 100000"/>
              <a:gd name="adj2" fmla="val 79723"/>
            </a:avLst>
          </a:prstGeom>
          <a:solidFill>
            <a:srgbClr val="505050">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4" y="2501710"/>
            <a:ext cx="3868279" cy="2631795"/>
          </a:xfrm>
          <a:prstGeom prst="rect">
            <a:avLst/>
          </a:prstGeom>
        </p:spPr>
      </p:pic>
      <p:pic>
        <p:nvPicPr>
          <p:cNvPr id="65" name="Picture 6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205263" y="2665267"/>
            <a:ext cx="3586233"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2" y="2501710"/>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322071" y="2666109"/>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2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50922" y="3241073"/>
            <a:ext cx="1394048" cy="2310461"/>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Devices</a:t>
            </a: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115" name="Title 1"/>
          <p:cNvSpPr>
            <a:spLocks noGrp="1"/>
          </p:cNvSpPr>
          <p:nvPr>
            <p:ph type="title"/>
          </p:nvPr>
        </p:nvSpPr>
        <p:spPr/>
        <p:txBody>
          <a:bodyPr/>
          <a:lstStyle/>
          <a:p>
            <a:r>
              <a:rPr lang="en-US" sz="3672"/>
              <a:t>What you get with remote monitoring preconfigured solution</a:t>
            </a:r>
            <a:endParaRPr lang="en-US" sz="3672" dirty="0"/>
          </a:p>
        </p:txBody>
      </p:sp>
      <p:sp>
        <p:nvSpPr>
          <p:cNvPr id="3080" name="Rectangle 148"/>
          <p:cNvSpPr>
            <a:spLocks noChangeArrowheads="1"/>
          </p:cNvSpPr>
          <p:nvPr/>
        </p:nvSpPr>
        <p:spPr bwMode="auto">
          <a:xfrm>
            <a:off x="7053567" y="3150583"/>
            <a:ext cx="3434436" cy="2412283"/>
          </a:xfrm>
          <a:prstGeom prst="rect">
            <a:avLst/>
          </a:prstGeom>
          <a:no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293" name="Group 12292"/>
          <p:cNvGrpSpPr/>
          <p:nvPr/>
        </p:nvGrpSpPr>
        <p:grpSpPr>
          <a:xfrm>
            <a:off x="1811353" y="4393874"/>
            <a:ext cx="1075084" cy="118195"/>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95" name="Group 12294"/>
          <p:cNvGrpSpPr/>
          <p:nvPr/>
        </p:nvGrpSpPr>
        <p:grpSpPr>
          <a:xfrm>
            <a:off x="1811353" y="4659407"/>
            <a:ext cx="1062132" cy="118195"/>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89" name="Group 12288"/>
          <p:cNvGrpSpPr/>
          <p:nvPr/>
        </p:nvGrpSpPr>
        <p:grpSpPr>
          <a:xfrm>
            <a:off x="880369" y="3866046"/>
            <a:ext cx="333535" cy="344869"/>
            <a:chOff x="1308100" y="3205163"/>
            <a:chExt cx="327025" cy="338138"/>
          </a:xfrm>
          <a:solidFill>
            <a:schemeClr val="tx1"/>
          </a:solid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210" name="Rectangle 20"/>
          <p:cNvSpPr>
            <a:spLocks noChangeArrowheads="1"/>
          </p:cNvSpPr>
          <p:nvPr/>
        </p:nvSpPr>
        <p:spPr bwMode="auto">
          <a:xfrm>
            <a:off x="10868159" y="3510078"/>
            <a:ext cx="1341810" cy="1861968"/>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Back end systems and processes</a:t>
            </a:r>
          </a:p>
          <a:p>
            <a:pPr defTabSz="951156">
              <a:defRPr/>
            </a:pP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762174" y="4321014"/>
            <a:ext cx="35968"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srgbClr val="00188F"/>
                </a:solidFill>
                <a:latin typeface="Segoe UI" panose="020B0502040204020203" pitchFamily="34" charset="0"/>
              </a:rPr>
              <a:t> </a:t>
            </a:r>
            <a:endParaRPr lang="en-US" altLang="en-US" sz="1836" dirty="0">
              <a:solidFill>
                <a:prstClr val="black"/>
              </a:solidFill>
            </a:endParaRPr>
          </a:p>
        </p:txBody>
      </p:sp>
      <p:sp>
        <p:nvSpPr>
          <p:cNvPr id="254" name="Rectangle 128"/>
          <p:cNvSpPr>
            <a:spLocks noChangeArrowheads="1"/>
          </p:cNvSpPr>
          <p:nvPr/>
        </p:nvSpPr>
        <p:spPr bwMode="auto">
          <a:xfrm>
            <a:off x="680876" y="4362586"/>
            <a:ext cx="748791"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prstClr val="white"/>
                </a:solidFill>
                <a:latin typeface="Segoe UI" panose="020B0502040204020203" pitchFamily="34" charset="0"/>
              </a:rPr>
              <a:t>C# simulator</a:t>
            </a:r>
            <a:endParaRPr lang="en-US" altLang="en-US" sz="1836" dirty="0">
              <a:solidFill>
                <a:prstClr val="white"/>
              </a:solidFill>
            </a:endParaRPr>
          </a:p>
        </p:txBody>
      </p:sp>
      <p:sp>
        <p:nvSpPr>
          <p:cNvPr id="387" name="Freeform 386"/>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473751" y="4104136"/>
            <a:ext cx="493826" cy="508398"/>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69"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2370"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1"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2"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3"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4" name="Group 12573"/>
          <p:cNvGrpSpPr/>
          <p:nvPr/>
        </p:nvGrpSpPr>
        <p:grpSpPr>
          <a:xfrm>
            <a:off x="5494800" y="3247630"/>
            <a:ext cx="467920" cy="406395"/>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78"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2379"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0"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2381"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2"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3"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4"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9" name="Group 12578"/>
          <p:cNvGrpSpPr/>
          <p:nvPr/>
        </p:nvGrpSpPr>
        <p:grpSpPr>
          <a:xfrm>
            <a:off x="6511596" y="2463984"/>
            <a:ext cx="518113" cy="459825"/>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12403"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4"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5"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6"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7"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8"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6" name="Group 12575"/>
          <p:cNvGrpSpPr/>
          <p:nvPr/>
        </p:nvGrpSpPr>
        <p:grpSpPr>
          <a:xfrm>
            <a:off x="4261043" y="4104136"/>
            <a:ext cx="654117" cy="508398"/>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40"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41"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2"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7" name="Group 12576"/>
          <p:cNvGrpSpPr/>
          <p:nvPr/>
        </p:nvGrpSpPr>
        <p:grpSpPr>
          <a:xfrm>
            <a:off x="8982347" y="4115469"/>
            <a:ext cx="433920" cy="435539"/>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0"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52"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3"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 name="Group 1"/>
          <p:cNvGrpSpPr/>
          <p:nvPr/>
        </p:nvGrpSpPr>
        <p:grpSpPr>
          <a:xfrm>
            <a:off x="7573728" y="5078836"/>
            <a:ext cx="488969" cy="495446"/>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75"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376"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378"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12570" name="Group 12569"/>
          <p:cNvGrpSpPr/>
          <p:nvPr/>
        </p:nvGrpSpPr>
        <p:grpSpPr>
          <a:xfrm>
            <a:off x="6511596" y="4104136"/>
            <a:ext cx="518113" cy="458207"/>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559"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12569"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773506" y="2565162"/>
            <a:ext cx="274515" cy="28588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nvGrpSpPr>
          <p:cNvPr id="299" name="Group 298"/>
          <p:cNvGrpSpPr/>
          <p:nvPr/>
        </p:nvGrpSpPr>
        <p:grpSpPr>
          <a:xfrm>
            <a:off x="9773996" y="4728469"/>
            <a:ext cx="1075084" cy="118195"/>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302" name="Group 301"/>
          <p:cNvGrpSpPr/>
          <p:nvPr/>
        </p:nvGrpSpPr>
        <p:grpSpPr>
          <a:xfrm>
            <a:off x="9714899" y="4487191"/>
            <a:ext cx="1062132" cy="118195"/>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Tree>
    <p:extLst>
      <p:ext uri="{BB962C8B-B14F-4D97-AF65-F5344CB8AC3E}">
        <p14:creationId xmlns:p14="http://schemas.microsoft.com/office/powerpoint/2010/main" val="7770749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Suite Components &amp; Structure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09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solidFill>
                  <a:schemeClr val="tx1"/>
                </a:solidFill>
              </a:rPr>
              <a:t>Solution Architecture </a:t>
            </a:r>
            <a:endParaRPr lang="en-NZ" dirty="0"/>
          </a:p>
        </p:txBody>
      </p:sp>
      <p:sp>
        <p:nvSpPr>
          <p:cNvPr id="4" name="Rectangle 16"/>
          <p:cNvSpPr>
            <a:spLocks noChangeArrowheads="1"/>
          </p:cNvSpPr>
          <p:nvPr/>
        </p:nvSpPr>
        <p:spPr bwMode="auto">
          <a:xfrm>
            <a:off x="421816" y="3456991"/>
            <a:ext cx="1366838" cy="2265363"/>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5" name="Azuee Iot Suite"/>
          <p:cNvSpPr>
            <a:spLocks noChangeArrowheads="1"/>
          </p:cNvSpPr>
          <p:nvPr/>
        </p:nvSpPr>
        <p:spPr bwMode="auto">
          <a:xfrm>
            <a:off x="3081306" y="1996303"/>
            <a:ext cx="6565346" cy="4087176"/>
          </a:xfrm>
          <a:prstGeom prst="rect">
            <a:avLst/>
          </a:prstGeom>
          <a:solidFill>
            <a:srgbClr val="0219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mn-cs"/>
              </a:rPr>
              <a:t>Azure IoT Suite Remote Monitoring</a:t>
            </a:r>
            <a:endParaRPr kumimoji="0" lang="en-US" alt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6" name="Rectangle 148"/>
          <p:cNvSpPr>
            <a:spLocks noChangeArrowheads="1"/>
          </p:cNvSpPr>
          <p:nvPr/>
        </p:nvSpPr>
        <p:spPr bwMode="auto">
          <a:xfrm>
            <a:off x="6962677" y="3202589"/>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7" name="Group 6"/>
          <p:cNvGrpSpPr/>
          <p:nvPr/>
        </p:nvGrpSpPr>
        <p:grpSpPr>
          <a:xfrm>
            <a:off x="1822785" y="4421612"/>
            <a:ext cx="1054100" cy="115888"/>
            <a:chOff x="2220913" y="3722688"/>
            <a:chExt cx="1054100" cy="115888"/>
          </a:xfrm>
          <a:solidFill>
            <a:schemeClr val="tx1"/>
          </a:solidFill>
        </p:grpSpPr>
        <p:sp>
          <p:nvSpPr>
            <p:cNvPr id="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2" name="Group 11"/>
          <p:cNvGrpSpPr/>
          <p:nvPr/>
        </p:nvGrpSpPr>
        <p:grpSpPr>
          <a:xfrm>
            <a:off x="1822785" y="4681962"/>
            <a:ext cx="1041400" cy="115888"/>
            <a:chOff x="2220913" y="3983038"/>
            <a:chExt cx="1041400" cy="115888"/>
          </a:xfrm>
          <a:solidFill>
            <a:schemeClr val="tx1"/>
          </a:solidFill>
        </p:grpSpPr>
        <p:sp>
          <p:nvSpPr>
            <p:cNvPr id="1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5" name="Group 14"/>
          <p:cNvGrpSpPr/>
          <p:nvPr/>
        </p:nvGrpSpPr>
        <p:grpSpPr>
          <a:xfrm>
            <a:off x="909972" y="3904087"/>
            <a:ext cx="327025" cy="338138"/>
            <a:chOff x="1308100" y="3205163"/>
            <a:chExt cx="327025" cy="338138"/>
          </a:xfrm>
          <a:solidFill>
            <a:schemeClr val="bg1"/>
          </a:solidFill>
        </p:grpSpPr>
        <p:sp>
          <p:nvSpPr>
            <p:cNvPr id="16"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7"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9" name="Rectangle 20"/>
          <p:cNvSpPr>
            <a:spLocks noChangeArrowheads="1"/>
          </p:cNvSpPr>
          <p:nvPr/>
        </p:nvSpPr>
        <p:spPr bwMode="auto">
          <a:xfrm>
            <a:off x="10826614" y="3519991"/>
            <a:ext cx="1315619" cy="1825625"/>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Back end systems and processes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20" name="Rectangle 127"/>
          <p:cNvSpPr>
            <a:spLocks noChangeArrowheads="1"/>
          </p:cNvSpPr>
          <p:nvPr/>
        </p:nvSpPr>
        <p:spPr bwMode="auto">
          <a:xfrm>
            <a:off x="794085" y="4350174"/>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21" name="Rectangle 128"/>
          <p:cNvSpPr>
            <a:spLocks noChangeArrowheads="1"/>
          </p:cNvSpPr>
          <p:nvPr/>
        </p:nvSpPr>
        <p:spPr bwMode="auto">
          <a:xfrm>
            <a:off x="714374" y="4390935"/>
            <a:ext cx="7181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C# simulator</a:t>
            </a:r>
            <a:endParaRPr kumimoji="0" lang="en-US" alt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22" name="Freeform 21"/>
          <p:cNvSpPr>
            <a:spLocks noChangeAspect="1"/>
          </p:cNvSpPr>
          <p:nvPr/>
        </p:nvSpPr>
        <p:spPr bwMode="auto">
          <a:xfrm rot="5280000">
            <a:off x="3279113" y="4086578"/>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a:ea typeface="+mn-ea"/>
              <a:cs typeface="+mn-cs"/>
            </a:endParaRPr>
          </a:p>
        </p:txBody>
      </p:sp>
      <p:grpSp>
        <p:nvGrpSpPr>
          <p:cNvPr id="23" name="Group 22"/>
          <p:cNvGrpSpPr/>
          <p:nvPr/>
        </p:nvGrpSpPr>
        <p:grpSpPr>
          <a:xfrm>
            <a:off x="5413697" y="4137529"/>
            <a:ext cx="484187" cy="498475"/>
            <a:chOff x="2296894" y="-3310276"/>
            <a:chExt cx="484187" cy="498475"/>
          </a:xfrm>
          <a:solidFill>
            <a:schemeClr val="bg1"/>
          </a:solidFill>
        </p:grpSpPr>
        <p:sp>
          <p:nvSpPr>
            <p:cNvPr id="2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32" name="Rectangle 180"/>
          <p:cNvSpPr>
            <a:spLocks noChangeArrowheads="1"/>
          </p:cNvSpPr>
          <p:nvPr/>
        </p:nvSpPr>
        <p:spPr bwMode="auto">
          <a:xfrm>
            <a:off x="5337497" y="4640766"/>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33" name="Line 181"/>
          <p:cNvSpPr>
            <a:spLocks noChangeShapeType="1"/>
          </p:cNvSpPr>
          <p:nvPr/>
        </p:nvSpPr>
        <p:spPr bwMode="auto">
          <a:xfrm>
            <a:off x="3738885" y="4386766"/>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4" name="Freeform 182"/>
          <p:cNvSpPr>
            <a:spLocks/>
          </p:cNvSpPr>
          <p:nvPr/>
        </p:nvSpPr>
        <p:spPr bwMode="auto">
          <a:xfrm>
            <a:off x="4088135" y="4323266"/>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5" name="Line 183"/>
          <p:cNvSpPr>
            <a:spLocks noChangeShapeType="1"/>
          </p:cNvSpPr>
          <p:nvPr/>
        </p:nvSpPr>
        <p:spPr bwMode="auto">
          <a:xfrm>
            <a:off x="5905822" y="4386766"/>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6" name="Freeform 184"/>
          <p:cNvSpPr>
            <a:spLocks/>
          </p:cNvSpPr>
          <p:nvPr/>
        </p:nvSpPr>
        <p:spPr bwMode="auto">
          <a:xfrm>
            <a:off x="6336035" y="4323266"/>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37" name="Group 36"/>
          <p:cNvGrpSpPr/>
          <p:nvPr/>
        </p:nvGrpSpPr>
        <p:grpSpPr>
          <a:xfrm>
            <a:off x="5434335" y="3297741"/>
            <a:ext cx="458787" cy="398463"/>
            <a:chOff x="2317532" y="-4150064"/>
            <a:chExt cx="458787" cy="398463"/>
          </a:xfrm>
          <a:solidFill>
            <a:schemeClr val="bg1"/>
          </a:solidFill>
        </p:grpSpPr>
        <p:sp>
          <p:nvSpPr>
            <p:cNvPr id="38"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9"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0"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1"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2" name="Rectangle 189"/>
          <p:cNvSpPr>
            <a:spLocks noChangeArrowheads="1"/>
          </p:cNvSpPr>
          <p:nvPr/>
        </p:nvSpPr>
        <p:spPr bwMode="auto">
          <a:xfrm>
            <a:off x="5232722" y="3712079"/>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43" name="Freeform 190"/>
          <p:cNvSpPr>
            <a:spLocks noEditPoints="1"/>
          </p:cNvSpPr>
          <p:nvPr/>
        </p:nvSpPr>
        <p:spPr bwMode="auto">
          <a:xfrm>
            <a:off x="7558410" y="3292979"/>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4" name="Rectangle 191"/>
          <p:cNvSpPr>
            <a:spLocks noChangeArrowheads="1"/>
          </p:cNvSpPr>
          <p:nvPr/>
        </p:nvSpPr>
        <p:spPr bwMode="auto">
          <a:xfrm>
            <a:off x="7320285" y="3693029"/>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45" name="Freeform 192"/>
          <p:cNvSpPr>
            <a:spLocks/>
          </p:cNvSpPr>
          <p:nvPr/>
        </p:nvSpPr>
        <p:spPr bwMode="auto">
          <a:xfrm>
            <a:off x="6926585" y="3986716"/>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6" name="Freeform 193"/>
          <p:cNvSpPr>
            <a:spLocks/>
          </p:cNvSpPr>
          <p:nvPr/>
        </p:nvSpPr>
        <p:spPr bwMode="auto">
          <a:xfrm>
            <a:off x="7650485" y="3889879"/>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7" name="Freeform 194"/>
          <p:cNvSpPr>
            <a:spLocks/>
          </p:cNvSpPr>
          <p:nvPr/>
        </p:nvSpPr>
        <p:spPr bwMode="auto">
          <a:xfrm>
            <a:off x="4545335" y="3497766"/>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8" name="Freeform 195"/>
          <p:cNvSpPr>
            <a:spLocks/>
          </p:cNvSpPr>
          <p:nvPr/>
        </p:nvSpPr>
        <p:spPr bwMode="auto">
          <a:xfrm>
            <a:off x="5286697" y="3432679"/>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49" name="Group 48"/>
          <p:cNvGrpSpPr/>
          <p:nvPr/>
        </p:nvGrpSpPr>
        <p:grpSpPr>
          <a:xfrm>
            <a:off x="6431285" y="2529391"/>
            <a:ext cx="508000" cy="450850"/>
            <a:chOff x="3314482" y="-4918414"/>
            <a:chExt cx="508000" cy="450850"/>
          </a:xfrm>
          <a:solidFill>
            <a:schemeClr val="bg1"/>
          </a:solidFill>
        </p:grpSpPr>
        <p:sp>
          <p:nvSpPr>
            <p:cNvPr id="50"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51" name="Group 50"/>
            <p:cNvGrpSpPr/>
            <p:nvPr/>
          </p:nvGrpSpPr>
          <p:grpSpPr>
            <a:xfrm>
              <a:off x="3395444" y="-4880314"/>
              <a:ext cx="363537" cy="342900"/>
              <a:chOff x="3395444" y="-4880314"/>
              <a:chExt cx="363537" cy="342900"/>
            </a:xfrm>
            <a:grpFill/>
          </p:grpSpPr>
          <p:sp>
            <p:nvSpPr>
              <p:cNvPr id="52"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3"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4"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5"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6"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7"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8"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9"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0"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1"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2"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3"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4"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65" name="Rectangle 212"/>
          <p:cNvSpPr>
            <a:spLocks noChangeArrowheads="1"/>
          </p:cNvSpPr>
          <p:nvPr/>
        </p:nvSpPr>
        <p:spPr bwMode="auto">
          <a:xfrm>
            <a:off x="6217697" y="2974639"/>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66" name="Freeform 213"/>
          <p:cNvSpPr>
            <a:spLocks/>
          </p:cNvSpPr>
          <p:nvPr/>
        </p:nvSpPr>
        <p:spPr bwMode="auto">
          <a:xfrm>
            <a:off x="7021835" y="2754816"/>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7" name="Freeform 214"/>
          <p:cNvSpPr>
            <a:spLocks/>
          </p:cNvSpPr>
          <p:nvPr/>
        </p:nvSpPr>
        <p:spPr bwMode="auto">
          <a:xfrm>
            <a:off x="6926585" y="2691316"/>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8" name="Freeform 215"/>
          <p:cNvSpPr>
            <a:spLocks/>
          </p:cNvSpPr>
          <p:nvPr/>
        </p:nvSpPr>
        <p:spPr bwMode="auto">
          <a:xfrm>
            <a:off x="7650485" y="3165979"/>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9" name="Freeform 216"/>
          <p:cNvSpPr>
            <a:spLocks/>
          </p:cNvSpPr>
          <p:nvPr/>
        </p:nvSpPr>
        <p:spPr bwMode="auto">
          <a:xfrm>
            <a:off x="5664522" y="2754816"/>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0" name="Line 217"/>
          <p:cNvSpPr>
            <a:spLocks noChangeShapeType="1"/>
          </p:cNvSpPr>
          <p:nvPr/>
        </p:nvSpPr>
        <p:spPr bwMode="auto">
          <a:xfrm flipV="1">
            <a:off x="6685285" y="3351716"/>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1" name="Freeform 218"/>
          <p:cNvSpPr>
            <a:spLocks/>
          </p:cNvSpPr>
          <p:nvPr/>
        </p:nvSpPr>
        <p:spPr bwMode="auto">
          <a:xfrm>
            <a:off x="6621785" y="3254879"/>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2" name="Freeform 234"/>
          <p:cNvSpPr>
            <a:spLocks/>
          </p:cNvSpPr>
          <p:nvPr/>
        </p:nvSpPr>
        <p:spPr bwMode="auto">
          <a:xfrm>
            <a:off x="3465835" y="2754816"/>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3" name="Freeform 235"/>
          <p:cNvSpPr>
            <a:spLocks/>
          </p:cNvSpPr>
          <p:nvPr/>
        </p:nvSpPr>
        <p:spPr bwMode="auto">
          <a:xfrm>
            <a:off x="3402335" y="4010529"/>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74" name="Group 73"/>
          <p:cNvGrpSpPr/>
          <p:nvPr/>
        </p:nvGrpSpPr>
        <p:grpSpPr>
          <a:xfrm>
            <a:off x="4224660" y="4137529"/>
            <a:ext cx="641349" cy="498475"/>
            <a:chOff x="1107857" y="-3310276"/>
            <a:chExt cx="641349" cy="498475"/>
          </a:xfrm>
          <a:solidFill>
            <a:schemeClr val="bg1"/>
          </a:solidFill>
        </p:grpSpPr>
        <p:sp>
          <p:nvSpPr>
            <p:cNvPr id="75"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6"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7"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8"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79" name="Rectangle 240"/>
          <p:cNvSpPr>
            <a:spLocks noChangeArrowheads="1"/>
          </p:cNvSpPr>
          <p:nvPr/>
        </p:nvSpPr>
        <p:spPr bwMode="auto">
          <a:xfrm>
            <a:off x="4030985" y="4642354"/>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80" name="Line 241"/>
          <p:cNvSpPr>
            <a:spLocks noChangeShapeType="1"/>
          </p:cNvSpPr>
          <p:nvPr/>
        </p:nvSpPr>
        <p:spPr bwMode="auto">
          <a:xfrm>
            <a:off x="4883472" y="4386766"/>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1" name="Freeform 242"/>
          <p:cNvSpPr>
            <a:spLocks/>
          </p:cNvSpPr>
          <p:nvPr/>
        </p:nvSpPr>
        <p:spPr bwMode="auto">
          <a:xfrm>
            <a:off x="5278760" y="4323266"/>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82" name="Group 81"/>
          <p:cNvGrpSpPr/>
          <p:nvPr/>
        </p:nvGrpSpPr>
        <p:grpSpPr>
          <a:xfrm>
            <a:off x="8853810" y="4148641"/>
            <a:ext cx="425450" cy="427038"/>
            <a:chOff x="5737007" y="-3299164"/>
            <a:chExt cx="425450" cy="427038"/>
          </a:xfrm>
          <a:solidFill>
            <a:schemeClr val="bg1"/>
          </a:solidFill>
        </p:grpSpPr>
        <p:sp>
          <p:nvSpPr>
            <p:cNvPr id="83"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4"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85" name="Rectangle 250"/>
          <p:cNvSpPr>
            <a:spLocks noChangeArrowheads="1"/>
          </p:cNvSpPr>
          <p:nvPr/>
        </p:nvSpPr>
        <p:spPr bwMode="auto">
          <a:xfrm>
            <a:off x="8691885" y="4589966"/>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86" name="Line 251"/>
          <p:cNvSpPr>
            <a:spLocks noChangeShapeType="1"/>
          </p:cNvSpPr>
          <p:nvPr/>
        </p:nvSpPr>
        <p:spPr bwMode="auto">
          <a:xfrm>
            <a:off x="6926585" y="4362954"/>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7" name="Freeform 252"/>
          <p:cNvSpPr>
            <a:spLocks/>
          </p:cNvSpPr>
          <p:nvPr/>
        </p:nvSpPr>
        <p:spPr bwMode="auto">
          <a:xfrm>
            <a:off x="8715697" y="4299454"/>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88" name="Group 87"/>
          <p:cNvGrpSpPr/>
          <p:nvPr/>
        </p:nvGrpSpPr>
        <p:grpSpPr>
          <a:xfrm>
            <a:off x="7472685" y="5093204"/>
            <a:ext cx="479425" cy="485775"/>
            <a:chOff x="7646253" y="4979703"/>
            <a:chExt cx="479425" cy="485775"/>
          </a:xfrm>
          <a:solidFill>
            <a:schemeClr val="bg1"/>
          </a:solidFill>
        </p:grpSpPr>
        <p:sp>
          <p:nvSpPr>
            <p:cNvPr id="89"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0"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1"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92" name="Rectangle 256"/>
          <p:cNvSpPr>
            <a:spLocks noChangeArrowheads="1"/>
          </p:cNvSpPr>
          <p:nvPr/>
        </p:nvSpPr>
        <p:spPr bwMode="auto">
          <a:xfrm>
            <a:off x="7537772" y="5637716"/>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3" name="Rectangle 257"/>
          <p:cNvSpPr>
            <a:spLocks noChangeArrowheads="1"/>
          </p:cNvSpPr>
          <p:nvPr/>
        </p:nvSpPr>
        <p:spPr bwMode="auto">
          <a:xfrm>
            <a:off x="7220272" y="5810754"/>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4" name="Rectangle 260"/>
          <p:cNvSpPr>
            <a:spLocks noChangeArrowheads="1"/>
          </p:cNvSpPr>
          <p:nvPr/>
        </p:nvSpPr>
        <p:spPr bwMode="auto">
          <a:xfrm>
            <a:off x="3240410" y="4659816"/>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IoT Hub</a:t>
            </a:r>
            <a:endParaRPr kumimoji="0" lang="en-US" alt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grpSp>
        <p:nvGrpSpPr>
          <p:cNvPr id="95" name="Group 94"/>
          <p:cNvGrpSpPr/>
          <p:nvPr/>
        </p:nvGrpSpPr>
        <p:grpSpPr>
          <a:xfrm>
            <a:off x="6431285" y="4137529"/>
            <a:ext cx="508000" cy="449263"/>
            <a:chOff x="3314482" y="-3310276"/>
            <a:chExt cx="508000" cy="449263"/>
          </a:xfrm>
          <a:solidFill>
            <a:schemeClr val="bg1"/>
          </a:solidFill>
        </p:grpSpPr>
        <p:sp>
          <p:nvSpPr>
            <p:cNvPr id="96"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7"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8"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9"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0"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1"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2"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3"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4"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5"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7"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8"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9"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10" name="Rectangle 275"/>
          <p:cNvSpPr>
            <a:spLocks noChangeArrowheads="1"/>
          </p:cNvSpPr>
          <p:nvPr/>
        </p:nvSpPr>
        <p:spPr bwMode="auto">
          <a:xfrm>
            <a:off x="6386835" y="4599491"/>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111" name="Rectangle 287"/>
          <p:cNvSpPr>
            <a:spLocks noChangeArrowheads="1"/>
          </p:cNvSpPr>
          <p:nvPr/>
        </p:nvSpPr>
        <p:spPr bwMode="auto">
          <a:xfrm>
            <a:off x="8511914" y="3065846"/>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112" name="Rectangle 111"/>
          <p:cNvSpPr/>
          <p:nvPr>
            <p:custDataLst>
              <p:tags r:id="rId1"/>
            </p:custDataLst>
          </p:nvPr>
        </p:nvSpPr>
        <p:spPr bwMode="auto">
          <a:xfrm>
            <a:off x="8516855" y="249122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chemeClr val="bg1"/>
              </a:solidFill>
              <a:effectLst/>
              <a:uLnTx/>
              <a:uFillTx/>
              <a:latin typeface="Segoe UI"/>
              <a:ea typeface="+mn-ea"/>
              <a:cs typeface="+mn-cs"/>
            </a:endParaRPr>
          </a:p>
        </p:txBody>
      </p:sp>
      <p:grpSp>
        <p:nvGrpSpPr>
          <p:cNvPr id="113" name="Group 112"/>
          <p:cNvGrpSpPr/>
          <p:nvPr/>
        </p:nvGrpSpPr>
        <p:grpSpPr>
          <a:xfrm>
            <a:off x="8649045" y="2628594"/>
            <a:ext cx="269157" cy="280308"/>
            <a:chOff x="11472827" y="4545788"/>
            <a:chExt cx="280728" cy="284825"/>
          </a:xfrm>
        </p:grpSpPr>
        <p:sp>
          <p:nvSpPr>
            <p:cNvPr id="114" name="Rounded Rectangle 113"/>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5" name="Rounded Rectangle 114"/>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6" name="Rounded Rectangle 115"/>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7" name="Rounded Rectangle 116"/>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8" name="Freeform 117"/>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19" name="Group 118"/>
          <p:cNvGrpSpPr/>
          <p:nvPr/>
        </p:nvGrpSpPr>
        <p:grpSpPr>
          <a:xfrm>
            <a:off x="9753808" y="4714601"/>
            <a:ext cx="1054100" cy="115888"/>
            <a:chOff x="2220913" y="3722688"/>
            <a:chExt cx="1054100" cy="115888"/>
          </a:xfrm>
          <a:solidFill>
            <a:schemeClr val="tx1"/>
          </a:solidFill>
        </p:grpSpPr>
        <p:sp>
          <p:nvSpPr>
            <p:cNvPr id="12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22" name="Group 121"/>
          <p:cNvGrpSpPr/>
          <p:nvPr/>
        </p:nvGrpSpPr>
        <p:grpSpPr>
          <a:xfrm>
            <a:off x="9695864" y="4478033"/>
            <a:ext cx="1041400" cy="115888"/>
            <a:chOff x="2220913" y="3983038"/>
            <a:chExt cx="1041400" cy="115888"/>
          </a:xfrm>
          <a:solidFill>
            <a:schemeClr val="tx1"/>
          </a:solidFill>
        </p:grpSpPr>
        <p:sp>
          <p:nvSpPr>
            <p:cNvPr id="12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25" name="Rectangle 124"/>
          <p:cNvSpPr/>
          <p:nvPr/>
        </p:nvSpPr>
        <p:spPr bwMode="auto">
          <a:xfrm>
            <a:off x="3934192" y="2470151"/>
            <a:ext cx="4526146" cy="350988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42159846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Azure Streaming Analytics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3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ASA – Benefits</a:t>
            </a:r>
            <a:endParaRPr lang="en-NZ" dirty="0"/>
          </a:p>
        </p:txBody>
      </p:sp>
      <p:sp>
        <p:nvSpPr>
          <p:cNvPr id="4" name="Content Placeholder 3"/>
          <p:cNvSpPr>
            <a:spLocks noGrp="1"/>
          </p:cNvSpPr>
          <p:nvPr>
            <p:ph sz="quarter" idx="10"/>
          </p:nvPr>
        </p:nvSpPr>
        <p:spPr>
          <a:xfrm>
            <a:off x="274638" y="1697062"/>
            <a:ext cx="10972800" cy="5004447"/>
          </a:xfrm>
        </p:spPr>
        <p:txBody>
          <a:bodyPr/>
          <a:lstStyle/>
          <a:p>
            <a:pPr>
              <a:lnSpc>
                <a:spcPct val="100000"/>
              </a:lnSpc>
            </a:pPr>
            <a:r>
              <a:rPr lang="en-US" sz="3200" dirty="0">
                <a:latin typeface="+mj-lt"/>
              </a:rPr>
              <a:t>Allows event processing of large volumes of event </a:t>
            </a:r>
            <a:br>
              <a:rPr lang="en-US" sz="3200" dirty="0">
                <a:latin typeface="+mj-lt"/>
              </a:rPr>
            </a:br>
            <a:r>
              <a:rPr lang="en-US" sz="3200" dirty="0">
                <a:latin typeface="+mj-lt"/>
              </a:rPr>
              <a:t>data at high velocity</a:t>
            </a:r>
          </a:p>
          <a:p>
            <a:pPr>
              <a:lnSpc>
                <a:spcPct val="100000"/>
              </a:lnSpc>
            </a:pPr>
            <a:r>
              <a:rPr lang="en-US" sz="3200" dirty="0">
                <a:latin typeface="+mj-lt"/>
              </a:rPr>
              <a:t>Analysis is done as data arrives</a:t>
            </a:r>
          </a:p>
          <a:p>
            <a:pPr>
              <a:lnSpc>
                <a:spcPct val="100000"/>
              </a:lnSpc>
            </a:pPr>
            <a:r>
              <a:rPr lang="en-US" sz="3200" dirty="0">
                <a:latin typeface="+mj-lt"/>
              </a:rPr>
              <a:t>Declarative ‘SQL like’ query processing support </a:t>
            </a:r>
          </a:p>
          <a:p>
            <a:pPr>
              <a:lnSpc>
                <a:spcPct val="100000"/>
              </a:lnSpc>
            </a:pPr>
            <a:r>
              <a:rPr lang="en-US" sz="3200" dirty="0">
                <a:latin typeface="+mj-lt"/>
              </a:rPr>
              <a:t>High throughput, low latency processing</a:t>
            </a:r>
          </a:p>
          <a:p>
            <a:pPr>
              <a:lnSpc>
                <a:spcPct val="100000"/>
              </a:lnSpc>
            </a:pPr>
            <a:r>
              <a:rPr lang="en-US" sz="3200" dirty="0">
                <a:latin typeface="+mj-lt"/>
              </a:rPr>
              <a:t>Real-time stream computation options </a:t>
            </a:r>
          </a:p>
          <a:p>
            <a:pPr>
              <a:lnSpc>
                <a:spcPct val="100000"/>
              </a:lnSpc>
            </a:pPr>
            <a:r>
              <a:rPr lang="en-US" sz="3200" dirty="0">
                <a:latin typeface="+mj-lt"/>
              </a:rPr>
              <a:t>Enable rapid development</a:t>
            </a:r>
          </a:p>
          <a:p>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9847130" y="2869625"/>
            <a:ext cx="2428875" cy="1485900"/>
          </a:xfrm>
          <a:prstGeom prst="rect">
            <a:avLst/>
          </a:prstGeom>
        </p:spPr>
      </p:pic>
      <p:pic>
        <p:nvPicPr>
          <p:cNvPr id="6" name="Picture 5"/>
          <p:cNvPicPr>
            <a:picLocks noChangeAspect="1"/>
          </p:cNvPicPr>
          <p:nvPr/>
        </p:nvPicPr>
        <p:blipFill>
          <a:blip r:embed="rId4"/>
          <a:stretch>
            <a:fillRect/>
          </a:stretch>
        </p:blipFill>
        <p:spPr>
          <a:xfrm>
            <a:off x="8899393" y="4585575"/>
            <a:ext cx="2162175" cy="1400175"/>
          </a:xfrm>
          <a:prstGeom prst="rect">
            <a:avLst/>
          </a:prstGeom>
        </p:spPr>
      </p:pic>
      <p:pic>
        <p:nvPicPr>
          <p:cNvPr id="7" name="Picture 6"/>
          <p:cNvPicPr>
            <a:picLocks noChangeAspect="1"/>
          </p:cNvPicPr>
          <p:nvPr/>
        </p:nvPicPr>
        <p:blipFill>
          <a:blip r:embed="rId5"/>
          <a:stretch>
            <a:fillRect/>
          </a:stretch>
        </p:blipFill>
        <p:spPr>
          <a:xfrm>
            <a:off x="9325409" y="1363225"/>
            <a:ext cx="2190750" cy="1276350"/>
          </a:xfrm>
          <a:prstGeom prst="rect">
            <a:avLst/>
          </a:prstGeom>
        </p:spPr>
      </p:pic>
    </p:spTree>
    <p:extLst>
      <p:ext uri="{BB962C8B-B14F-4D97-AF65-F5344CB8AC3E}">
        <p14:creationId xmlns:p14="http://schemas.microsoft.com/office/powerpoint/2010/main" val="36592960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Inputs</a:t>
            </a:r>
            <a:endParaRPr lang="en-NZ" dirty="0"/>
          </a:p>
        </p:txBody>
      </p:sp>
      <p:sp>
        <p:nvSpPr>
          <p:cNvPr id="3" name="Content Placeholder 2"/>
          <p:cNvSpPr>
            <a:spLocks noGrp="1"/>
          </p:cNvSpPr>
          <p:nvPr>
            <p:ph sz="quarter" idx="10"/>
          </p:nvPr>
        </p:nvSpPr>
        <p:spPr>
          <a:xfrm>
            <a:off x="274320" y="1728235"/>
            <a:ext cx="10972800" cy="4967514"/>
          </a:xfrm>
        </p:spPr>
        <p:txBody>
          <a:bodyPr/>
          <a:lstStyle/>
          <a:p>
            <a:pPr marL="0" indent="0">
              <a:buNone/>
            </a:pPr>
            <a:r>
              <a:rPr lang="en-NZ" b="1" dirty="0"/>
              <a:t>Data stream inputs</a:t>
            </a:r>
          </a:p>
          <a:p>
            <a:pPr lvl="1"/>
            <a:r>
              <a:rPr lang="en-NZ" b="1" dirty="0"/>
              <a:t>Event Hub:  </a:t>
            </a:r>
            <a:r>
              <a:rPr lang="en-US" i="1" dirty="0"/>
              <a:t>Feed events into Azure in real time, and Stream Analytics jobs can process them</a:t>
            </a:r>
          </a:p>
          <a:p>
            <a:pPr lvl="1"/>
            <a:r>
              <a:rPr lang="en-US" b="1" dirty="0"/>
              <a:t>IoT Hub: </a:t>
            </a:r>
            <a:r>
              <a:rPr lang="en-US" i="1" dirty="0"/>
              <a:t>Stream information collected from connected devices directly into a streaming analytics job</a:t>
            </a:r>
          </a:p>
          <a:p>
            <a:pPr lvl="1"/>
            <a:r>
              <a:rPr lang="en-US" b="1" dirty="0"/>
              <a:t>Blob Storage:  </a:t>
            </a:r>
            <a:r>
              <a:rPr lang="en-US" i="1" dirty="0"/>
              <a:t>Can be used as an input source for ingesting bulk data </a:t>
            </a:r>
          </a:p>
          <a:p>
            <a:pPr marL="0" indent="0">
              <a:buNone/>
            </a:pPr>
            <a:r>
              <a:rPr lang="en-NZ" b="1" dirty="0"/>
              <a:t>Reference Data</a:t>
            </a:r>
          </a:p>
          <a:p>
            <a:pPr lvl="1"/>
            <a:r>
              <a:rPr lang="en-NZ" dirty="0"/>
              <a:t>Static or slow changing used for performing look-ups</a:t>
            </a:r>
          </a:p>
          <a:p>
            <a:pPr lvl="1"/>
            <a:r>
              <a:rPr lang="en-NZ" dirty="0"/>
              <a:t>Azure Blob Storage is the only supported reference input</a:t>
            </a:r>
          </a:p>
          <a:p>
            <a:pPr lvl="1"/>
            <a:r>
              <a:rPr lang="en-NZ" dirty="0"/>
              <a:t>Source blobs limited to 50MB in size</a:t>
            </a:r>
          </a:p>
          <a:p>
            <a:pPr marL="0" indent="0">
              <a:buNone/>
            </a:pPr>
            <a:r>
              <a:rPr lang="en-NZ" b="1" dirty="0"/>
              <a:t>Input Data Types</a:t>
            </a:r>
          </a:p>
          <a:p>
            <a:pPr lvl="1"/>
            <a:r>
              <a:rPr lang="en-NZ" dirty="0"/>
              <a:t>CSV, JSON and Avro Serialized</a:t>
            </a:r>
          </a:p>
        </p:txBody>
      </p:sp>
    </p:spTree>
    <p:extLst>
      <p:ext uri="{BB962C8B-B14F-4D97-AF65-F5344CB8AC3E}">
        <p14:creationId xmlns:p14="http://schemas.microsoft.com/office/powerpoint/2010/main" val="40877380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Queries</a:t>
            </a:r>
            <a:endParaRPr lang="en-NZ" dirty="0"/>
          </a:p>
        </p:txBody>
      </p:sp>
      <p:sp>
        <p:nvSpPr>
          <p:cNvPr id="3" name="Content Placeholder 2"/>
          <p:cNvSpPr>
            <a:spLocks noGrp="1"/>
          </p:cNvSpPr>
          <p:nvPr>
            <p:ph sz="quarter" idx="10"/>
          </p:nvPr>
        </p:nvSpPr>
        <p:spPr>
          <a:xfrm>
            <a:off x="274639" y="1735283"/>
            <a:ext cx="7207466" cy="4628960"/>
          </a:xfrm>
        </p:spPr>
        <p:txBody>
          <a:bodyPr/>
          <a:lstStyle/>
          <a:p>
            <a:r>
              <a:rPr lang="en-US" sz="2400" dirty="0"/>
              <a:t>Performs transformations and computations over streams of events</a:t>
            </a:r>
          </a:p>
          <a:p>
            <a:r>
              <a:rPr lang="en-US" sz="2400" dirty="0"/>
              <a:t>Stream Analytics Query Language</a:t>
            </a:r>
          </a:p>
          <a:p>
            <a:pPr lvl="1"/>
            <a:r>
              <a:rPr lang="en-US" sz="2000" i="1" dirty="0"/>
              <a:t>Subset of T-SQL syntax</a:t>
            </a:r>
          </a:p>
          <a:p>
            <a:r>
              <a:rPr lang="en-US" sz="2400" dirty="0"/>
              <a:t>Multiple built-in functions</a:t>
            </a:r>
          </a:p>
          <a:p>
            <a:r>
              <a:rPr lang="en-US" sz="2400" dirty="0"/>
              <a:t>Supports multiple data types as well as complex</a:t>
            </a:r>
          </a:p>
          <a:p>
            <a:r>
              <a:rPr lang="en-US" sz="2400" dirty="0"/>
              <a:t>3 types of windowing</a:t>
            </a:r>
          </a:p>
          <a:p>
            <a:pPr lvl="1"/>
            <a:r>
              <a:rPr lang="en-US" sz="2000" i="1" dirty="0"/>
              <a:t>Tumbling</a:t>
            </a:r>
          </a:p>
          <a:p>
            <a:pPr lvl="1"/>
            <a:r>
              <a:rPr lang="en-US" sz="2000" i="1" dirty="0"/>
              <a:t>Hopping </a:t>
            </a:r>
          </a:p>
          <a:p>
            <a:pPr lvl="1"/>
            <a:r>
              <a:rPr lang="en-US" sz="2000" i="1" dirty="0"/>
              <a:t>Sliding</a:t>
            </a:r>
          </a:p>
          <a:p>
            <a:r>
              <a:rPr lang="en-US" sz="2400" dirty="0"/>
              <a:t>Queries can be created via Azure Portal or via API calls</a:t>
            </a:r>
          </a:p>
        </p:txBody>
      </p:sp>
      <p:pic>
        <p:nvPicPr>
          <p:cNvPr id="5" name="Picture 4"/>
          <p:cNvPicPr>
            <a:picLocks noChangeAspect="1"/>
          </p:cNvPicPr>
          <p:nvPr/>
        </p:nvPicPr>
        <p:blipFill>
          <a:blip r:embed="rId3"/>
          <a:stretch>
            <a:fillRect/>
          </a:stretch>
        </p:blipFill>
        <p:spPr>
          <a:xfrm>
            <a:off x="7482104" y="1735282"/>
            <a:ext cx="4679734" cy="4414549"/>
          </a:xfrm>
          <a:prstGeom prst="rect">
            <a:avLst/>
          </a:prstGeom>
        </p:spPr>
      </p:pic>
    </p:spTree>
    <p:extLst>
      <p:ext uri="{BB962C8B-B14F-4D97-AF65-F5344CB8AC3E}">
        <p14:creationId xmlns:p14="http://schemas.microsoft.com/office/powerpoint/2010/main" val="31047900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Goals</a:t>
            </a:r>
          </a:p>
        </p:txBody>
      </p:sp>
      <p:sp>
        <p:nvSpPr>
          <p:cNvPr id="3" name="Text Placeholder 2"/>
          <p:cNvSpPr>
            <a:spLocks noGrp="1"/>
          </p:cNvSpPr>
          <p:nvPr>
            <p:ph sz="quarter" idx="10"/>
          </p:nvPr>
        </p:nvSpPr>
        <p:spPr>
          <a:xfrm>
            <a:off x="274638" y="1697062"/>
            <a:ext cx="10972800" cy="1865126"/>
          </a:xfrm>
        </p:spPr>
        <p:txBody>
          <a:bodyPr/>
          <a:lstStyle/>
          <a:p>
            <a:r>
              <a:rPr lang="en-US" dirty="0"/>
              <a:t>Gain an overview of Azure </a:t>
            </a:r>
            <a:r>
              <a:rPr lang="en-US" dirty="0" err="1"/>
              <a:t>IoT</a:t>
            </a:r>
            <a:r>
              <a:rPr lang="en-US" dirty="0"/>
              <a:t> Suite &amp; Azure </a:t>
            </a:r>
            <a:r>
              <a:rPr lang="en-US" dirty="0" err="1"/>
              <a:t>IoT</a:t>
            </a:r>
            <a:r>
              <a:rPr lang="en-US" dirty="0"/>
              <a:t> Hub</a:t>
            </a:r>
          </a:p>
          <a:p>
            <a:r>
              <a:rPr lang="en-US" dirty="0"/>
              <a:t>Provide architectural overview of key components</a:t>
            </a:r>
          </a:p>
          <a:p>
            <a:r>
              <a:rPr lang="en-US" dirty="0"/>
              <a:t>Put </a:t>
            </a:r>
            <a:r>
              <a:rPr lang="en-US" dirty="0" err="1"/>
              <a:t>IoT</a:t>
            </a:r>
            <a:r>
              <a:rPr lang="en-US" dirty="0"/>
              <a:t> components in context of broader Azure story</a:t>
            </a:r>
          </a:p>
          <a:p>
            <a:r>
              <a:rPr lang="en-US" dirty="0"/>
              <a:t>Get attendees hands on quickly to make it 'real'</a:t>
            </a:r>
          </a:p>
        </p:txBody>
      </p:sp>
    </p:spTree>
    <p:extLst>
      <p:ext uri="{BB962C8B-B14F-4D97-AF65-F5344CB8AC3E}">
        <p14:creationId xmlns:p14="http://schemas.microsoft.com/office/powerpoint/2010/main" val="27750486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Outputs</a:t>
            </a:r>
            <a:endParaRPr lang="en-NZ" dirty="0"/>
          </a:p>
        </p:txBody>
      </p:sp>
      <p:sp>
        <p:nvSpPr>
          <p:cNvPr id="3" name="Content Placeholder 2"/>
          <p:cNvSpPr>
            <a:spLocks noGrp="1"/>
          </p:cNvSpPr>
          <p:nvPr>
            <p:ph sz="quarter" idx="10"/>
          </p:nvPr>
        </p:nvSpPr>
        <p:spPr>
          <a:xfrm>
            <a:off x="274638" y="1697062"/>
            <a:ext cx="10972800" cy="5395323"/>
          </a:xfrm>
        </p:spPr>
        <p:txBody>
          <a:bodyPr/>
          <a:lstStyle/>
          <a:p>
            <a:r>
              <a:rPr lang="en-US" dirty="0"/>
              <a:t>Multiple options for storing output and viewing analysis results</a:t>
            </a:r>
            <a:br>
              <a:rPr lang="en-US" dirty="0"/>
            </a:br>
            <a:r>
              <a:rPr lang="en-US" dirty="0"/>
              <a:t>Route to one or more outputs</a:t>
            </a:r>
          </a:p>
          <a:p>
            <a:r>
              <a:rPr lang="en-US" dirty="0"/>
              <a:t>Flexibility in the consumption and storage of the job output for data warehousing and other purposes</a:t>
            </a:r>
          </a:p>
          <a:p>
            <a:pPr marL="0" indent="0">
              <a:buNone/>
            </a:pPr>
            <a:r>
              <a:rPr lang="en-US" b="1" dirty="0"/>
              <a:t>Available Outputs:</a:t>
            </a:r>
          </a:p>
          <a:p>
            <a:pPr lvl="1"/>
            <a:r>
              <a:rPr lang="en-NZ" dirty="0"/>
              <a:t>SQL Database</a:t>
            </a:r>
          </a:p>
          <a:p>
            <a:pPr lvl="1"/>
            <a:r>
              <a:rPr lang="en-NZ" dirty="0"/>
              <a:t>Blob Storage</a:t>
            </a:r>
          </a:p>
          <a:p>
            <a:pPr lvl="1"/>
            <a:r>
              <a:rPr lang="en-NZ" dirty="0"/>
              <a:t>Event Hub</a:t>
            </a:r>
          </a:p>
          <a:p>
            <a:pPr lvl="1"/>
            <a:r>
              <a:rPr lang="en-NZ" dirty="0"/>
              <a:t>Power BI</a:t>
            </a:r>
          </a:p>
          <a:p>
            <a:pPr lvl="1"/>
            <a:r>
              <a:rPr lang="en-NZ" dirty="0"/>
              <a:t>Table Storage</a:t>
            </a:r>
          </a:p>
          <a:p>
            <a:pPr lvl="1"/>
            <a:r>
              <a:rPr lang="en-NZ" dirty="0"/>
              <a:t>Service Bus Queues and Topics</a:t>
            </a:r>
          </a:p>
          <a:p>
            <a:pPr lvl="1"/>
            <a:r>
              <a:rPr lang="en-NZ" dirty="0"/>
              <a:t>Document DB</a:t>
            </a:r>
          </a:p>
          <a:p>
            <a:pPr lvl="1"/>
            <a:r>
              <a:rPr lang="en-NZ" dirty="0"/>
              <a:t>Azure Data Lake(Preview)</a:t>
            </a:r>
          </a:p>
        </p:txBody>
      </p:sp>
    </p:spTree>
    <p:extLst>
      <p:ext uri="{BB962C8B-B14F-4D97-AF65-F5344CB8AC3E}">
        <p14:creationId xmlns:p14="http://schemas.microsoft.com/office/powerpoint/2010/main" val="41121031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ASA – IoT Suite Usage</a:t>
            </a:r>
          </a:p>
        </p:txBody>
      </p:sp>
      <p:sp>
        <p:nvSpPr>
          <p:cNvPr id="3" name="Content Placeholder 2"/>
          <p:cNvSpPr>
            <a:spLocks noGrp="1"/>
          </p:cNvSpPr>
          <p:nvPr>
            <p:ph sz="quarter" idx="10"/>
          </p:nvPr>
        </p:nvSpPr>
        <p:spPr>
          <a:xfrm>
            <a:off x="161904" y="1434015"/>
            <a:ext cx="10972800" cy="6592574"/>
          </a:xfrm>
        </p:spPr>
        <p:txBody>
          <a:bodyPr/>
          <a:lstStyle/>
          <a:p>
            <a:pPr marL="0" indent="0">
              <a:buNone/>
            </a:pPr>
            <a:r>
              <a:rPr lang="en-NZ" b="1" dirty="0"/>
              <a:t>Remote Monitoring Solution – Three ASA Jobs</a:t>
            </a:r>
          </a:p>
          <a:p>
            <a:pPr marL="342900" lvl="1" indent="0">
              <a:buNone/>
            </a:pPr>
            <a:endParaRPr lang="en-NZ" u="sng" dirty="0"/>
          </a:p>
          <a:p>
            <a:pPr marL="0" indent="0">
              <a:buNone/>
            </a:pPr>
            <a:r>
              <a:rPr lang="en-NZ" b="1" dirty="0"/>
              <a:t>1. Route all telemetry to Blob Storage</a:t>
            </a:r>
          </a:p>
          <a:p>
            <a:pPr lvl="1"/>
            <a:r>
              <a:rPr lang="en-NZ" dirty="0"/>
              <a:t> Saves all stream data that is used to create telemetry chart</a:t>
            </a:r>
          </a:p>
          <a:p>
            <a:pPr marL="0" indent="0">
              <a:buNone/>
            </a:pPr>
            <a:r>
              <a:rPr lang="en-NZ" b="1" dirty="0"/>
              <a:t>2. Route Command Response and Device Status messages</a:t>
            </a:r>
          </a:p>
          <a:p>
            <a:pPr lvl="1"/>
            <a:r>
              <a:rPr lang="en-NZ" dirty="0"/>
              <a:t> Identifies and routes Command Response and Device Status messages to an </a:t>
            </a:r>
            <a:r>
              <a:rPr lang="en-NZ" dirty="0" err="1"/>
              <a:t>EventHub</a:t>
            </a:r>
            <a:r>
              <a:rPr lang="en-NZ" dirty="0"/>
              <a:t> for further processing</a:t>
            </a:r>
          </a:p>
          <a:p>
            <a:pPr marL="0" indent="0">
              <a:buNone/>
            </a:pPr>
            <a:r>
              <a:rPr lang="en-NZ" b="1" dirty="0"/>
              <a:t>3. Rules</a:t>
            </a:r>
          </a:p>
          <a:p>
            <a:pPr lvl="1"/>
            <a:r>
              <a:rPr lang="en-NZ" dirty="0"/>
              <a:t>Queries telemetry stream against rules</a:t>
            </a:r>
          </a:p>
          <a:p>
            <a:pPr lvl="1"/>
            <a:r>
              <a:rPr lang="en-NZ" dirty="0"/>
              <a:t>E.g. Uses 5 minute sliding window to </a:t>
            </a:r>
            <a:br>
              <a:rPr lang="en-NZ" dirty="0"/>
            </a:br>
            <a:r>
              <a:rPr lang="en-NZ" dirty="0"/>
              <a:t>get min/max/average of humidity</a:t>
            </a:r>
          </a:p>
          <a:p>
            <a:pPr lvl="1"/>
            <a:endParaRPr lang="en-NZ" dirty="0"/>
          </a:p>
          <a:p>
            <a:pPr lvl="1"/>
            <a:endParaRPr lang="en-NZ" dirty="0"/>
          </a:p>
          <a:p>
            <a:pPr lvl="1"/>
            <a:endParaRPr lang="en-NZ" dirty="0"/>
          </a:p>
          <a:p>
            <a:pPr lvl="1"/>
            <a:endParaRPr lang="en-NZ" dirty="0"/>
          </a:p>
          <a:p>
            <a:pPr lvl="1"/>
            <a:endParaRPr lang="en-NZ" b="1" dirty="0"/>
          </a:p>
        </p:txBody>
      </p:sp>
      <p:pic>
        <p:nvPicPr>
          <p:cNvPr id="4" name="Picture 3"/>
          <p:cNvPicPr>
            <a:picLocks noChangeAspect="1"/>
          </p:cNvPicPr>
          <p:nvPr/>
        </p:nvPicPr>
        <p:blipFill>
          <a:blip r:embed="rId3"/>
          <a:stretch>
            <a:fillRect/>
          </a:stretch>
        </p:blipFill>
        <p:spPr>
          <a:xfrm>
            <a:off x="6611763" y="4393394"/>
            <a:ext cx="5550075" cy="2258751"/>
          </a:xfrm>
          <a:prstGeom prst="rect">
            <a:avLst/>
          </a:prstGeom>
          <a:ln w="12700">
            <a:solidFill>
              <a:schemeClr val="tx1"/>
            </a:solidFill>
          </a:ln>
        </p:spPr>
      </p:pic>
    </p:spTree>
    <p:extLst>
      <p:ext uri="{BB962C8B-B14F-4D97-AF65-F5344CB8AC3E}">
        <p14:creationId xmlns:p14="http://schemas.microsoft.com/office/powerpoint/2010/main" val="39255099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ASA – Management</a:t>
            </a:r>
            <a:endParaRPr lang="en-NZ" dirty="0"/>
          </a:p>
        </p:txBody>
      </p:sp>
      <p:sp>
        <p:nvSpPr>
          <p:cNvPr id="5" name="Content Placeholder 4"/>
          <p:cNvSpPr>
            <a:spLocks noGrp="1"/>
          </p:cNvSpPr>
          <p:nvPr>
            <p:ph sz="quarter" idx="10"/>
          </p:nvPr>
        </p:nvSpPr>
        <p:spPr>
          <a:xfrm>
            <a:off x="274638" y="1697062"/>
            <a:ext cx="10972800" cy="5047536"/>
          </a:xfrm>
        </p:spPr>
        <p:txBody>
          <a:bodyPr/>
          <a:lstStyle/>
          <a:p>
            <a:pPr marL="0" indent="0">
              <a:buNone/>
            </a:pPr>
            <a:r>
              <a:rPr lang="en-NZ" b="1" dirty="0"/>
              <a:t>Portal</a:t>
            </a:r>
          </a:p>
          <a:p>
            <a:pPr lvl="1"/>
            <a:r>
              <a:rPr lang="en-NZ" dirty="0"/>
              <a:t>Inputs/Queries/Outputs</a:t>
            </a:r>
          </a:p>
          <a:p>
            <a:pPr lvl="1"/>
            <a:r>
              <a:rPr lang="en-NZ" dirty="0"/>
              <a:t>Scale &amp; Resource Management</a:t>
            </a:r>
          </a:p>
          <a:p>
            <a:pPr lvl="1"/>
            <a:r>
              <a:rPr lang="en-NZ" dirty="0"/>
              <a:t>Start/Stop Jobs</a:t>
            </a:r>
          </a:p>
          <a:p>
            <a:pPr lvl="1"/>
            <a:r>
              <a:rPr lang="en-NZ" dirty="0"/>
              <a:t>Other admin options</a:t>
            </a:r>
          </a:p>
          <a:p>
            <a:pPr marL="0" indent="0">
              <a:buNone/>
            </a:pPr>
            <a:r>
              <a:rPr lang="en-NZ" b="1" dirty="0"/>
              <a:t>Code</a:t>
            </a:r>
          </a:p>
          <a:p>
            <a:pPr lvl="1"/>
            <a:r>
              <a:rPr lang="en-NZ" dirty="0"/>
              <a:t>.NET SDK reference</a:t>
            </a:r>
          </a:p>
          <a:p>
            <a:pPr lvl="1"/>
            <a:r>
              <a:rPr lang="en-NZ" dirty="0"/>
              <a:t>REST endpoint available</a:t>
            </a:r>
          </a:p>
          <a:p>
            <a:pPr lvl="1"/>
            <a:r>
              <a:rPr lang="en-NZ" dirty="0"/>
              <a:t>ARM via Azure PowerShell</a:t>
            </a:r>
          </a:p>
          <a:p>
            <a:pPr lvl="1"/>
            <a:endParaRPr lang="en-NZ" dirty="0"/>
          </a:p>
          <a:p>
            <a:pPr lvl="1"/>
            <a:endParaRPr lang="en-NZ" dirty="0"/>
          </a:p>
          <a:p>
            <a:pPr lvl="1"/>
            <a:endParaRPr lang="en-NZ" b="1" dirty="0"/>
          </a:p>
        </p:txBody>
      </p:sp>
      <p:pic>
        <p:nvPicPr>
          <p:cNvPr id="6" name="Picture 5"/>
          <p:cNvPicPr>
            <a:picLocks noChangeAspect="1"/>
          </p:cNvPicPr>
          <p:nvPr/>
        </p:nvPicPr>
        <p:blipFill>
          <a:blip r:embed="rId3"/>
          <a:stretch>
            <a:fillRect/>
          </a:stretch>
        </p:blipFill>
        <p:spPr>
          <a:xfrm>
            <a:off x="6584517" y="1697062"/>
            <a:ext cx="5357164" cy="4818496"/>
          </a:xfrm>
          <a:prstGeom prst="rect">
            <a:avLst/>
          </a:prstGeom>
        </p:spPr>
      </p:pic>
    </p:spTree>
    <p:extLst>
      <p:ext uri="{BB962C8B-B14F-4D97-AF65-F5344CB8AC3E}">
        <p14:creationId xmlns:p14="http://schemas.microsoft.com/office/powerpoint/2010/main" val="2169051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ASA – Scalability</a:t>
            </a:r>
            <a:endParaRPr lang="en-NZ" dirty="0"/>
          </a:p>
        </p:txBody>
      </p:sp>
      <p:sp>
        <p:nvSpPr>
          <p:cNvPr id="3" name="Content Placeholder 2"/>
          <p:cNvSpPr>
            <a:spLocks noGrp="1"/>
          </p:cNvSpPr>
          <p:nvPr>
            <p:ph sz="quarter" idx="10"/>
          </p:nvPr>
        </p:nvSpPr>
        <p:spPr>
          <a:xfrm>
            <a:off x="274638" y="1697062"/>
            <a:ext cx="5897562" cy="4745915"/>
          </a:xfrm>
        </p:spPr>
        <p:txBody>
          <a:bodyPr/>
          <a:lstStyle/>
          <a:p>
            <a:r>
              <a:rPr lang="en-US" b="1" dirty="0"/>
              <a:t>Streaming Units:</a:t>
            </a:r>
            <a:r>
              <a:rPr lang="en-US" dirty="0"/>
              <a:t> represent the resources and power to execute an Azure Stream Analytics job</a:t>
            </a:r>
          </a:p>
          <a:p>
            <a:r>
              <a:rPr lang="en-US" dirty="0"/>
              <a:t>Each streaming unit corresponds to roughly 1MB/second of throughput.</a:t>
            </a:r>
          </a:p>
          <a:p>
            <a:r>
              <a:rPr lang="en-US" dirty="0"/>
              <a:t>You can select up to your quota in streaming units for a job by using the Azure portal</a:t>
            </a:r>
          </a:p>
          <a:p>
            <a:r>
              <a:rPr lang="en-NZ" dirty="0"/>
              <a:t>Number of SU’s used by a job depends on number of steps in a query and partitions defined on each step</a:t>
            </a:r>
          </a:p>
        </p:txBody>
      </p:sp>
      <p:pic>
        <p:nvPicPr>
          <p:cNvPr id="5" name="Picture 4"/>
          <p:cNvPicPr>
            <a:picLocks noChangeAspect="1"/>
          </p:cNvPicPr>
          <p:nvPr/>
        </p:nvPicPr>
        <p:blipFill>
          <a:blip r:embed="rId3"/>
          <a:stretch>
            <a:fillRect/>
          </a:stretch>
        </p:blipFill>
        <p:spPr>
          <a:xfrm>
            <a:off x="6172200" y="1697062"/>
            <a:ext cx="5538379" cy="3297960"/>
          </a:xfrm>
          <a:prstGeom prst="rect">
            <a:avLst/>
          </a:prstGeom>
          <a:ln w="28575">
            <a:solidFill>
              <a:schemeClr val="tx1"/>
            </a:solidFill>
          </a:ln>
        </p:spPr>
      </p:pic>
    </p:spTree>
    <p:extLst>
      <p:ext uri="{BB962C8B-B14F-4D97-AF65-F5344CB8AC3E}">
        <p14:creationId xmlns:p14="http://schemas.microsoft.com/office/powerpoint/2010/main" val="15630243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Case Studies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1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55271" y="261128"/>
            <a:ext cx="3606934" cy="1714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854812"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Rockwell Automation is the world’s largest industrial automation and information firm with </a:t>
            </a:r>
            <a:r>
              <a:rPr lang="en-US" sz="1224" b="1" dirty="0">
                <a:solidFill>
                  <a:srgbClr val="505050"/>
                </a:solidFill>
                <a:ea typeface="Segoe UI" panose="020B0502040204020203" pitchFamily="34" charset="0"/>
                <a:cs typeface="Segoe UI" panose="020B0502040204020203" pitchFamily="34" charset="0"/>
              </a:rPr>
              <a:t>22,500</a:t>
            </a:r>
            <a:r>
              <a:rPr lang="en-US" sz="1224" dirty="0">
                <a:solidFill>
                  <a:srgbClr val="505050"/>
                </a:solidFill>
                <a:ea typeface="Segoe UI" panose="020B0502040204020203" pitchFamily="34" charset="0"/>
                <a:cs typeface="Segoe UI" panose="020B0502040204020203" pitchFamily="34" charset="0"/>
              </a:rPr>
              <a:t> employees and customers in more than </a:t>
            </a:r>
            <a:r>
              <a:rPr lang="en-US" sz="1224" b="1" dirty="0">
                <a:solidFill>
                  <a:srgbClr val="505050"/>
                </a:solidFill>
                <a:ea typeface="Segoe UI" panose="020B0502040204020203" pitchFamily="34" charset="0"/>
                <a:cs typeface="Segoe UI" panose="020B0502040204020203" pitchFamily="34" charset="0"/>
              </a:rPr>
              <a:t>80</a:t>
            </a:r>
            <a:r>
              <a:rPr lang="en-US" sz="1224" dirty="0">
                <a:solidFill>
                  <a:srgbClr val="505050"/>
                </a:solidFill>
                <a:ea typeface="Segoe UI" panose="020B0502040204020203" pitchFamily="34" charset="0"/>
                <a:cs typeface="Segoe UI" panose="020B0502040204020203" pitchFamily="34" charset="0"/>
              </a:rPr>
              <a:t> countries.  Rockwell Automation wanted to </a:t>
            </a:r>
            <a:r>
              <a:rPr lang="en-US" sz="1224" b="1" dirty="0">
                <a:solidFill>
                  <a:srgbClr val="505050"/>
                </a:solidFill>
                <a:ea typeface="Segoe UI" panose="020B0502040204020203" pitchFamily="34" charset="0"/>
                <a:cs typeface="Segoe UI" panose="020B0502040204020203" pitchFamily="34" charset="0"/>
              </a:rPr>
              <a:t>transform</a:t>
            </a:r>
            <a:r>
              <a:rPr lang="en-US" sz="1224" dirty="0">
                <a:solidFill>
                  <a:srgbClr val="505050"/>
                </a:solidFill>
                <a:ea typeface="Segoe UI" panose="020B0502040204020203" pitchFamily="34" charset="0"/>
                <a:cs typeface="Segoe UI" panose="020B0502040204020203" pitchFamily="34" charset="0"/>
              </a:rPr>
              <a:t> the way they do business in the oil and gas industry by bringing the </a:t>
            </a:r>
            <a:r>
              <a:rPr lang="en-US" sz="1224" b="1" dirty="0">
                <a:solidFill>
                  <a:srgbClr val="505050"/>
                </a:solidFill>
                <a:ea typeface="Segoe UI" panose="020B0502040204020203" pitchFamily="34" charset="0"/>
                <a:cs typeface="Segoe UI" panose="020B0502040204020203" pitchFamily="34" charset="0"/>
              </a:rPr>
              <a:t>data</a:t>
            </a:r>
            <a:r>
              <a:rPr lang="en-US" sz="1224" dirty="0">
                <a:solidFill>
                  <a:srgbClr val="505050"/>
                </a:solidFill>
                <a:ea typeface="Segoe UI" panose="020B0502040204020203" pitchFamily="34" charset="0"/>
                <a:cs typeface="Segoe UI" panose="020B0502040204020203" pitchFamily="34" charset="0"/>
              </a:rPr>
              <a:t> generated by even the most remote assets into the cloud and using advanced analytics to provide unprecedented </a:t>
            </a:r>
            <a:r>
              <a:rPr lang="en-US" sz="1224" b="1" dirty="0">
                <a:solidFill>
                  <a:srgbClr val="505050"/>
                </a:solidFill>
                <a:ea typeface="Segoe UI" panose="020B0502040204020203" pitchFamily="34" charset="0"/>
                <a:cs typeface="Segoe UI" panose="020B0502040204020203" pitchFamily="34" charset="0"/>
              </a:rPr>
              <a:t>business insights.</a:t>
            </a:r>
          </a:p>
        </p:txBody>
      </p:sp>
      <p:sp>
        <p:nvSpPr>
          <p:cNvPr id="12" name="Text Placeholder 36"/>
          <p:cNvSpPr txBox="1">
            <a:spLocks/>
          </p:cNvSpPr>
          <p:nvPr/>
        </p:nvSpPr>
        <p:spPr>
          <a:xfrm>
            <a:off x="8404977" y="2829785"/>
            <a:ext cx="370200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Improves </a:t>
            </a:r>
            <a:r>
              <a:rPr lang="en-US" sz="1224" b="1" dirty="0">
                <a:solidFill>
                  <a:srgbClr val="505050"/>
                </a:solidFill>
                <a:ea typeface="Segoe UI" panose="020B0502040204020203" pitchFamily="34" charset="0"/>
                <a:cs typeface="Segoe UI" panose="020B0502040204020203" pitchFamily="34" charset="0"/>
              </a:rPr>
              <a:t>access </a:t>
            </a:r>
            <a:r>
              <a:rPr lang="en-US" sz="1224" dirty="0">
                <a:solidFill>
                  <a:srgbClr val="505050"/>
                </a:solidFill>
                <a:ea typeface="Segoe UI" panose="020B0502040204020203" pitchFamily="34" charset="0"/>
                <a:cs typeface="Segoe UI" panose="020B0502040204020203" pitchFamily="34" charset="0"/>
              </a:rPr>
              <a:t>to production and supply chain </a:t>
            </a:r>
            <a:r>
              <a:rPr lang="en-US" sz="1224" b="1" dirty="0">
                <a:solidFill>
                  <a:srgbClr val="505050"/>
                </a:solidFill>
                <a:ea typeface="Segoe UI" panose="020B0502040204020203" pitchFamily="34" charset="0"/>
                <a:cs typeface="Segoe UI" panose="020B0502040204020203" pitchFamily="34" charset="0"/>
              </a:rPr>
              <a:t>data</a:t>
            </a:r>
            <a:r>
              <a:rPr lang="en-US" sz="1224" dirty="0">
                <a:solidFill>
                  <a:srgbClr val="505050"/>
                </a:solidFill>
                <a:ea typeface="Segoe UI" panose="020B0502040204020203" pitchFamily="34" charset="0"/>
                <a:cs typeface="Segoe UI" panose="020B0502040204020203" pitchFamily="34" charset="0"/>
              </a:rPr>
              <a:t> worldwide, </a:t>
            </a:r>
            <a:r>
              <a:rPr lang="en-US" sz="1224" b="1" dirty="0">
                <a:solidFill>
                  <a:srgbClr val="505050"/>
                </a:solidFill>
                <a:ea typeface="Segoe UI" panose="020B0502040204020203" pitchFamily="34" charset="0"/>
                <a:cs typeface="Segoe UI" panose="020B0502040204020203" pitchFamily="34" charset="0"/>
              </a:rPr>
              <a:t>reducing</a:t>
            </a:r>
            <a:r>
              <a:rPr lang="en-US" sz="1224" dirty="0">
                <a:solidFill>
                  <a:srgbClr val="505050"/>
                </a:solidFill>
                <a:ea typeface="Segoe UI" panose="020B0502040204020203" pitchFamily="34" charset="0"/>
                <a:cs typeface="Segoe UI" panose="020B0502040204020203" pitchFamily="34" charset="0"/>
              </a:rPr>
              <a:t> downtime </a:t>
            </a:r>
            <a:r>
              <a:rPr lang="en-US" sz="1224" b="1" dirty="0">
                <a:solidFill>
                  <a:srgbClr val="505050"/>
                </a:solidFill>
                <a:ea typeface="Segoe UI" panose="020B0502040204020203" pitchFamily="34" charset="0"/>
                <a:cs typeface="Segoe UI" panose="020B0502040204020203" pitchFamily="34" charset="0"/>
              </a:rPr>
              <a:t>costs</a:t>
            </a:r>
            <a:r>
              <a:rPr lang="en-US" sz="1224" dirty="0">
                <a:solidFill>
                  <a:srgbClr val="505050"/>
                </a:solidFill>
                <a:ea typeface="Segoe UI" panose="020B0502040204020203" pitchFamily="34" charset="0"/>
                <a:cs typeface="Segoe UI" panose="020B0502040204020203" pitchFamily="34" charset="0"/>
              </a:rPr>
              <a:t> by as much as </a:t>
            </a:r>
            <a:r>
              <a:rPr lang="en-US" sz="1224" b="1" dirty="0">
                <a:solidFill>
                  <a:srgbClr val="505050"/>
                </a:solidFill>
                <a:ea typeface="Segoe UI" panose="020B0502040204020203" pitchFamily="34" charset="0"/>
                <a:cs typeface="Segoe UI" panose="020B0502040204020203" pitchFamily="34" charset="0"/>
              </a:rPr>
              <a:t>$300,000 per day</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Modernizes </a:t>
            </a:r>
            <a:r>
              <a:rPr lang="en-US" sz="1224" b="1" dirty="0">
                <a:solidFill>
                  <a:srgbClr val="505050"/>
                </a:solidFill>
                <a:ea typeface="Segoe UI" panose="020B0502040204020203" pitchFamily="34" charset="0"/>
                <a:cs typeface="Segoe UI" panose="020B0502040204020203" pitchFamily="34" charset="0"/>
              </a:rPr>
              <a:t>transaction data </a:t>
            </a:r>
            <a:r>
              <a:rPr lang="en-US" sz="1224" dirty="0">
                <a:solidFill>
                  <a:srgbClr val="505050"/>
                </a:solidFill>
                <a:ea typeface="Segoe UI" panose="020B0502040204020203" pitchFamily="34" charset="0"/>
                <a:cs typeface="Segoe UI" panose="020B0502040204020203" pitchFamily="34" charset="0"/>
              </a:rPr>
              <a:t>by replacing a paper-based system with immediate </a:t>
            </a:r>
            <a:r>
              <a:rPr lang="en-US" sz="1224" b="1" dirty="0">
                <a:solidFill>
                  <a:srgbClr val="505050"/>
                </a:solidFill>
                <a:ea typeface="Segoe UI" panose="020B0502040204020203" pitchFamily="34" charset="0"/>
                <a:cs typeface="Segoe UI" panose="020B0502040204020203" pitchFamily="34" charset="0"/>
              </a:rPr>
              <a:t>electronic</a:t>
            </a:r>
            <a:r>
              <a:rPr lang="en-US" sz="1224" dirty="0">
                <a:solidFill>
                  <a:srgbClr val="505050"/>
                </a:solidFill>
                <a:ea typeface="Segoe UI" panose="020B0502040204020203" pitchFamily="34" charset="0"/>
                <a:cs typeface="Segoe UI" panose="020B0502040204020203" pitchFamily="34" charset="0"/>
              </a:rPr>
              <a:t> records</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Enables </a:t>
            </a:r>
            <a:r>
              <a:rPr lang="en-US" sz="1224" b="1" dirty="0">
                <a:solidFill>
                  <a:srgbClr val="505050"/>
                </a:solidFill>
                <a:ea typeface="Segoe UI" panose="020B0502040204020203" pitchFamily="34" charset="0"/>
                <a:cs typeface="Segoe UI" panose="020B0502040204020203" pitchFamily="34" charset="0"/>
              </a:rPr>
              <a:t>data insights </a:t>
            </a:r>
            <a:r>
              <a:rPr lang="en-US" sz="1224" dirty="0">
                <a:solidFill>
                  <a:srgbClr val="505050"/>
                </a:solidFill>
                <a:ea typeface="Segoe UI" panose="020B0502040204020203" pitchFamily="34" charset="0"/>
                <a:cs typeface="Segoe UI" panose="020B0502040204020203" pitchFamily="34" charset="0"/>
              </a:rPr>
              <a:t>that help customers orchestrate everything from deliveries to equipment maintenance</a:t>
            </a:r>
          </a:p>
          <a:p>
            <a:pPr>
              <a:lnSpc>
                <a:spcPts val="1734"/>
              </a:lnSpc>
              <a:spcBef>
                <a:spcPts val="0"/>
              </a:spcBef>
              <a:buFont typeface="Courier New" panose="02070309020205020404" pitchFamily="49" charset="0"/>
              <a:buChar char="o"/>
            </a:pPr>
            <a:endParaRPr lang="en-US" sz="1224" dirty="0">
              <a:solidFill>
                <a:srgbClr val="505050"/>
              </a:solidFill>
              <a:ea typeface="Segoe UI" panose="020B0502040204020203" pitchFamily="34" charset="0"/>
              <a:cs typeface="Segoe UI" panose="020B0502040204020203" pitchFamily="34" charset="0"/>
            </a:endParaRPr>
          </a:p>
        </p:txBody>
      </p:sp>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3886986"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Rockwell Automation created a solution to monitor expensive capital assets and use that data to improve </a:t>
            </a:r>
            <a:r>
              <a:rPr lang="en-US" sz="1224" b="1" dirty="0">
                <a:solidFill>
                  <a:srgbClr val="505050"/>
                </a:solidFill>
                <a:ea typeface="Segoe UI" panose="020B0502040204020203" pitchFamily="34" charset="0"/>
                <a:cs typeface="Segoe UI" panose="020B0502040204020203" pitchFamily="34" charset="0"/>
              </a:rPr>
              <a:t>operational</a:t>
            </a:r>
            <a:r>
              <a:rPr lang="en-US" sz="1224" dirty="0">
                <a:solidFill>
                  <a:srgbClr val="505050"/>
                </a:solidFill>
                <a:ea typeface="Segoe UI" panose="020B0502040204020203" pitchFamily="34" charset="0"/>
                <a:cs typeface="Segoe UI" panose="020B0502040204020203" pitchFamily="34" charset="0"/>
              </a:rPr>
              <a:t> </a:t>
            </a:r>
            <a:r>
              <a:rPr lang="en-US" sz="1224" b="1" dirty="0">
                <a:solidFill>
                  <a:srgbClr val="505050"/>
                </a:solidFill>
                <a:ea typeface="Segoe UI" panose="020B0502040204020203" pitchFamily="34" charset="0"/>
                <a:cs typeface="Segoe UI" panose="020B0502040204020203" pitchFamily="34" charset="0"/>
              </a:rPr>
              <a:t>efficiency</a:t>
            </a:r>
            <a:r>
              <a:rPr lang="en-US" sz="1224" dirty="0">
                <a:solidFill>
                  <a:srgbClr val="505050"/>
                </a:solidFill>
                <a:ea typeface="Segoe UI" panose="020B0502040204020203" pitchFamily="34" charset="0"/>
                <a:cs typeface="Segoe UI" panose="020B0502040204020203" pitchFamily="34" charset="0"/>
              </a:rPr>
              <a:t>, drive better </a:t>
            </a:r>
            <a:r>
              <a:rPr lang="en-US" sz="1224" b="1" dirty="0">
                <a:solidFill>
                  <a:srgbClr val="505050"/>
                </a:solidFill>
                <a:ea typeface="Segoe UI" panose="020B0502040204020203" pitchFamily="34" charset="0"/>
                <a:cs typeface="Segoe UI" panose="020B0502040204020203" pitchFamily="34" charset="0"/>
              </a:rPr>
              <a:t>performance</a:t>
            </a:r>
            <a:r>
              <a:rPr lang="en-US" sz="1224" dirty="0">
                <a:solidFill>
                  <a:srgbClr val="505050"/>
                </a:solidFill>
                <a:ea typeface="Segoe UI" panose="020B0502040204020203" pitchFamily="34" charset="0"/>
                <a:cs typeface="Segoe UI" panose="020B0502040204020203" pitchFamily="34" charset="0"/>
              </a:rPr>
              <a:t> and enable </a:t>
            </a:r>
            <a:r>
              <a:rPr lang="en-US" sz="1224" b="1" dirty="0">
                <a:solidFill>
                  <a:srgbClr val="505050"/>
                </a:solidFill>
                <a:ea typeface="Segoe UI" panose="020B0502040204020203" pitchFamily="34" charset="0"/>
                <a:cs typeface="Segoe UI" panose="020B0502040204020203" pitchFamily="34" charset="0"/>
              </a:rPr>
              <a:t>innovation</a:t>
            </a:r>
            <a:r>
              <a:rPr lang="en-US" sz="1224" dirty="0">
                <a:solidFill>
                  <a:srgbClr val="505050"/>
                </a:solidFill>
                <a:ea typeface="Segoe UI" panose="020B0502040204020203" pitchFamily="34" charset="0"/>
                <a:cs typeface="Segoe UI" panose="020B0502040204020203" pitchFamily="34" charset="0"/>
              </a:rPr>
              <a:t>.  Based on Microsoft Azure Internet of Things services, the solution collects, integrates, and organizes sensor </a:t>
            </a:r>
            <a:r>
              <a:rPr lang="en-US" sz="1224" b="1" dirty="0">
                <a:solidFill>
                  <a:srgbClr val="505050"/>
                </a:solidFill>
                <a:ea typeface="Segoe UI" panose="020B0502040204020203" pitchFamily="34" charset="0"/>
                <a:cs typeface="Segoe UI" panose="020B0502040204020203" pitchFamily="34" charset="0"/>
              </a:rPr>
              <a:t>data</a:t>
            </a:r>
            <a:r>
              <a:rPr lang="en-US" sz="1224" dirty="0">
                <a:solidFill>
                  <a:srgbClr val="505050"/>
                </a:solidFill>
                <a:ea typeface="Segoe UI" panose="020B0502040204020203" pitchFamily="34" charset="0"/>
                <a:cs typeface="Segoe UI" panose="020B0502040204020203" pitchFamily="34" charset="0"/>
              </a:rPr>
              <a:t> from </a:t>
            </a:r>
            <a:r>
              <a:rPr lang="en-US" sz="1224" b="1" dirty="0">
                <a:solidFill>
                  <a:srgbClr val="505050"/>
                </a:solidFill>
                <a:ea typeface="Segoe UI" panose="020B0502040204020203" pitchFamily="34" charset="0"/>
                <a:cs typeface="Segoe UI" panose="020B0502040204020203" pitchFamily="34" charset="0"/>
              </a:rPr>
              <a:t>remote</a:t>
            </a:r>
            <a:r>
              <a:rPr lang="en-US" sz="1224" dirty="0">
                <a:solidFill>
                  <a:srgbClr val="505050"/>
                </a:solidFill>
                <a:ea typeface="Segoe UI" panose="020B0502040204020203" pitchFamily="34" charset="0"/>
                <a:cs typeface="Segoe UI" panose="020B0502040204020203" pitchFamily="34" charset="0"/>
              </a:rPr>
              <a:t> equipment across global supply chains to support real-time insight, predictive analytics, and preventive maintenance.</a:t>
            </a:r>
          </a:p>
        </p:txBody>
      </p:sp>
      <p:sp>
        <p:nvSpPr>
          <p:cNvPr id="23" name="Text Placeholder 41"/>
          <p:cNvSpPr txBox="1">
            <a:spLocks/>
          </p:cNvSpPr>
          <p:nvPr/>
        </p:nvSpPr>
        <p:spPr>
          <a:xfrm>
            <a:off x="10249490" y="6746909"/>
            <a:ext cx="1777462"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hlinkClick r:id="rId4"/>
              </a:rPr>
              <a:t>ROCKWELL AUTOMATION</a:t>
            </a:r>
            <a:endParaRPr lang="nl-NL" sz="1020" dirty="0">
              <a:solidFill>
                <a:srgbClr val="FFFFFF"/>
              </a:solidFill>
            </a:endParaRPr>
          </a:p>
        </p:txBody>
      </p:sp>
      <p:sp>
        <p:nvSpPr>
          <p:cNvPr id="17" name="Text Placeholder 28"/>
          <p:cNvSpPr txBox="1">
            <a:spLocks/>
          </p:cNvSpPr>
          <p:nvPr/>
        </p:nvSpPr>
        <p:spPr>
          <a:xfrm>
            <a:off x="4264461" y="855555"/>
            <a:ext cx="5528757"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Fueling the oil and gas industry with IoT</a:t>
            </a:r>
            <a:endParaRPr lang="en-US" sz="2040" b="1" dirty="0">
              <a:solidFill>
                <a:srgbClr val="0078D7"/>
              </a:solidFill>
              <a:ea typeface="Segoe UI" panose="020B0502040204020203" pitchFamily="34" charset="0"/>
              <a:cs typeface="Segoe UI" panose="020B0502040204020203" pitchFamily="34" charset="0"/>
            </a:endParaRPr>
          </a:p>
        </p:txBody>
      </p:sp>
      <p:sp>
        <p:nvSpPr>
          <p:cNvPr id="14" name="Text Placeholder 38"/>
          <p:cNvSpPr txBox="1">
            <a:spLocks/>
          </p:cNvSpPr>
          <p:nvPr/>
        </p:nvSpPr>
        <p:spPr>
          <a:xfrm>
            <a:off x="6227952" y="5178548"/>
            <a:ext cx="5724487"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dirty="0">
                <a:solidFill>
                  <a:srgbClr val="FFFFFF"/>
                </a:solidFill>
                <a:latin typeface="Segoe UI Light"/>
              </a:rPr>
              <a:t>“What we’re talking about is delivering a degree of collaboration and visibility unheard of in the                 oil and gas industry.” </a:t>
            </a:r>
            <a:endParaRPr lang="en-US" sz="1632" dirty="0">
              <a:solidFill>
                <a:srgbClr val="FFFFFF"/>
              </a:solidFill>
              <a:latin typeface="Segoe UI Light"/>
            </a:endParaRPr>
          </a:p>
        </p:txBody>
      </p:sp>
      <p:sp>
        <p:nvSpPr>
          <p:cNvPr id="19" name="Text Placeholder 41"/>
          <p:cNvSpPr txBox="1">
            <a:spLocks/>
          </p:cNvSpPr>
          <p:nvPr/>
        </p:nvSpPr>
        <p:spPr>
          <a:xfrm>
            <a:off x="9176495" y="6333490"/>
            <a:ext cx="2732018" cy="49252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224" dirty="0">
                <a:solidFill>
                  <a:srgbClr val="FFFFFF"/>
                </a:solidFill>
              </a:rPr>
              <a:t>Doug Weber</a:t>
            </a:r>
            <a:br>
              <a:rPr lang="nl-NL" sz="1224" dirty="0">
                <a:solidFill>
                  <a:srgbClr val="FFFFFF"/>
                </a:solidFill>
              </a:rPr>
            </a:br>
            <a:r>
              <a:rPr lang="en-US" sz="816" i="1" dirty="0">
                <a:solidFill>
                  <a:srgbClr val="FFFFFF"/>
                </a:solidFill>
              </a:rPr>
              <a:t>Business Manager, Remote Application Monitoring </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8389" y="484953"/>
            <a:ext cx="1662170" cy="391163"/>
          </a:xfrm>
          <a:prstGeom prst="rect">
            <a:avLst/>
          </a:prstGeom>
        </p:spPr>
      </p:pic>
    </p:spTree>
    <p:extLst>
      <p:ext uri="{BB962C8B-B14F-4D97-AF65-F5344CB8AC3E}">
        <p14:creationId xmlns:p14="http://schemas.microsoft.com/office/powerpoint/2010/main" val="26585008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989679"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Operated by Stanford University for the United States Department of Energy, the SLAC National Accelerator Laboratory is a 50-year-old, two-mile-long particle accelerator and research center. Over the years, six scientists have received </a:t>
            </a:r>
            <a:r>
              <a:rPr lang="en-US" sz="1224" b="1" dirty="0">
                <a:solidFill>
                  <a:srgbClr val="505050"/>
                </a:solidFill>
                <a:ea typeface="Segoe UI" panose="020B0502040204020203" pitchFamily="34" charset="0"/>
                <a:cs typeface="Segoe UI" panose="020B0502040204020203" pitchFamily="34" charset="0"/>
              </a:rPr>
              <a:t>Nobel prizes </a:t>
            </a:r>
            <a:r>
              <a:rPr lang="en-US" sz="1224" dirty="0">
                <a:solidFill>
                  <a:srgbClr val="505050"/>
                </a:solidFill>
                <a:ea typeface="Segoe UI" panose="020B0502040204020203" pitchFamily="34" charset="0"/>
                <a:cs typeface="Segoe UI" panose="020B0502040204020203" pitchFamily="34" charset="0"/>
              </a:rPr>
              <a:t>for work conducted there. To ensure </a:t>
            </a:r>
            <a:r>
              <a:rPr lang="en-US" sz="1224" b="1" dirty="0">
                <a:solidFill>
                  <a:srgbClr val="505050"/>
                </a:solidFill>
                <a:ea typeface="Segoe UI" panose="020B0502040204020203" pitchFamily="34" charset="0"/>
                <a:cs typeface="Segoe UI" panose="020B0502040204020203" pitchFamily="34" charset="0"/>
              </a:rPr>
              <a:t>continuous</a:t>
            </a:r>
            <a:r>
              <a:rPr lang="en-US" sz="1224" dirty="0">
                <a:solidFill>
                  <a:srgbClr val="505050"/>
                </a:solidFill>
                <a:ea typeface="Segoe UI" panose="020B0502040204020203" pitchFamily="34" charset="0"/>
                <a:cs typeface="Segoe UI" panose="020B0502040204020203" pitchFamily="34" charset="0"/>
              </a:rPr>
              <a:t> availability of this critical scientific </a:t>
            </a:r>
            <a:r>
              <a:rPr lang="en-US" sz="1224" b="1" dirty="0">
                <a:solidFill>
                  <a:srgbClr val="505050"/>
                </a:solidFill>
                <a:ea typeface="Segoe UI" panose="020B0502040204020203" pitchFamily="34" charset="0"/>
                <a:cs typeface="Segoe UI" panose="020B0502040204020203" pitchFamily="34" charset="0"/>
              </a:rPr>
              <a:t>resource </a:t>
            </a:r>
            <a:r>
              <a:rPr lang="en-US" sz="1224" dirty="0">
                <a:solidFill>
                  <a:srgbClr val="505050"/>
                </a:solidFill>
                <a:ea typeface="Segoe UI" panose="020B0502040204020203" pitchFamily="34" charset="0"/>
                <a:cs typeface="Segoe UI" panose="020B0502040204020203" pitchFamily="34" charset="0"/>
              </a:rPr>
              <a:t>and keep it running as smoothly as the day it was built, SLAC teams are collaborating to explore the Internet of Things (IoT).</a:t>
            </a:r>
          </a:p>
        </p:txBody>
      </p:sp>
      <p:sp>
        <p:nvSpPr>
          <p:cNvPr id="12" name="Text Placeholder 36"/>
          <p:cNvSpPr txBox="1">
            <a:spLocks/>
          </p:cNvSpPr>
          <p:nvPr/>
        </p:nvSpPr>
        <p:spPr>
          <a:xfrm>
            <a:off x="8404976" y="2829785"/>
            <a:ext cx="398967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Keeps science accelerating by collecting and analyzing potentially </a:t>
            </a:r>
            <a:r>
              <a:rPr lang="en-US" sz="1224" b="1" dirty="0">
                <a:solidFill>
                  <a:srgbClr val="505050"/>
                </a:solidFill>
                <a:ea typeface="Segoe UI" panose="020B0502040204020203" pitchFamily="34" charset="0"/>
                <a:cs typeface="Segoe UI" panose="020B0502040204020203" pitchFamily="34" charset="0"/>
              </a:rPr>
              <a:t>millions </a:t>
            </a:r>
            <a:r>
              <a:rPr lang="en-US" sz="1224" dirty="0">
                <a:solidFill>
                  <a:srgbClr val="505050"/>
                </a:solidFill>
                <a:ea typeface="Segoe UI" panose="020B0502040204020203" pitchFamily="34" charset="0"/>
                <a:cs typeface="Segoe UI" panose="020B0502040204020203" pitchFamily="34" charset="0"/>
              </a:rPr>
              <a:t>of data points in near-real time to </a:t>
            </a:r>
            <a:r>
              <a:rPr lang="en-US" sz="1224" b="1" dirty="0">
                <a:solidFill>
                  <a:srgbClr val="505050"/>
                </a:solidFill>
                <a:ea typeface="Segoe UI" panose="020B0502040204020203" pitchFamily="34" charset="0"/>
                <a:cs typeface="Segoe UI" panose="020B0502040204020203" pitchFamily="34" charset="0"/>
              </a:rPr>
              <a:t>predict</a:t>
            </a:r>
            <a:r>
              <a:rPr lang="en-US" sz="1224" dirty="0">
                <a:solidFill>
                  <a:srgbClr val="505050"/>
                </a:solidFill>
                <a:ea typeface="Segoe UI" panose="020B0502040204020203" pitchFamily="34" charset="0"/>
                <a:cs typeface="Segoe UI" panose="020B0502040204020203" pitchFamily="34" charset="0"/>
              </a:rPr>
              <a:t> potential failure</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Helps technicians understand how disparate systems interoperate, so they can upgrade more strategically and </a:t>
            </a:r>
            <a:r>
              <a:rPr lang="en-US" sz="1224" b="1" dirty="0">
                <a:solidFill>
                  <a:srgbClr val="505050"/>
                </a:solidFill>
                <a:ea typeface="Segoe UI" panose="020B0502040204020203" pitchFamily="34" charset="0"/>
                <a:cs typeface="Segoe UI" panose="020B0502040204020203" pitchFamily="34" charset="0"/>
              </a:rPr>
              <a:t>avoid</a:t>
            </a:r>
            <a:r>
              <a:rPr lang="en-US" sz="1224" dirty="0">
                <a:solidFill>
                  <a:srgbClr val="505050"/>
                </a:solidFill>
                <a:ea typeface="Segoe UI" panose="020B0502040204020203" pitchFamily="34" charset="0"/>
                <a:cs typeface="Segoe UI" panose="020B0502040204020203" pitchFamily="34" charset="0"/>
              </a:rPr>
              <a:t> </a:t>
            </a:r>
            <a:r>
              <a:rPr lang="en-US" sz="1224" b="1" dirty="0">
                <a:solidFill>
                  <a:srgbClr val="505050"/>
                </a:solidFill>
                <a:ea typeface="Segoe UI" panose="020B0502040204020203" pitchFamily="34" charset="0"/>
                <a:cs typeface="Segoe UI" panose="020B0502040204020203" pitchFamily="34" charset="0"/>
              </a:rPr>
              <a:t>downtime</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Continually increases </a:t>
            </a:r>
            <a:r>
              <a:rPr lang="en-US" sz="1224" b="1" dirty="0">
                <a:solidFill>
                  <a:srgbClr val="505050"/>
                </a:solidFill>
                <a:ea typeface="Segoe UI" panose="020B0502040204020203" pitchFamily="34" charset="0"/>
                <a:cs typeface="Segoe UI" panose="020B0502040204020203" pitchFamily="34" charset="0"/>
              </a:rPr>
              <a:t>precision </a:t>
            </a:r>
            <a:r>
              <a:rPr lang="en-US" sz="1224" dirty="0">
                <a:solidFill>
                  <a:srgbClr val="505050"/>
                </a:solidFill>
                <a:ea typeface="Segoe UI" panose="020B0502040204020203" pitchFamily="34" charset="0"/>
                <a:cs typeface="Segoe UI" panose="020B0502040204020203" pitchFamily="34" charset="0"/>
              </a:rPr>
              <a:t>by feeding information back into Azure Machine Learning on the root causes of detected anomalies</a:t>
            </a:r>
          </a:p>
          <a:p>
            <a:pPr>
              <a:lnSpc>
                <a:spcPts val="1734"/>
              </a:lnSpc>
              <a:spcBef>
                <a:spcPts val="0"/>
              </a:spcBef>
              <a:buFont typeface="Courier New" panose="02070309020205020404" pitchFamily="49" charset="0"/>
              <a:buChar char="o"/>
            </a:pPr>
            <a:endParaRPr lang="en-US" sz="1224" dirty="0">
              <a:solidFill>
                <a:srgbClr val="505050"/>
              </a:solidFill>
              <a:ea typeface="Segoe UI" panose="020B0502040204020203" pitchFamily="34" charset="0"/>
              <a:cs typeface="Segoe UI" panose="020B0502040204020203" pitchFamily="34" charset="0"/>
            </a:endParaRPr>
          </a:p>
        </p:txBody>
      </p:sp>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4140517"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SLAC is collecting data from intelligent sensors and feeding it into the cloud where it can be </a:t>
            </a:r>
            <a:r>
              <a:rPr lang="en-US" sz="1224" b="1" dirty="0">
                <a:solidFill>
                  <a:srgbClr val="505050"/>
                </a:solidFill>
                <a:ea typeface="Segoe UI" panose="020B0502040204020203" pitchFamily="34" charset="0"/>
                <a:cs typeface="Segoe UI" panose="020B0502040204020203" pitchFamily="34" charset="0"/>
              </a:rPr>
              <a:t>analyzed</a:t>
            </a:r>
            <a:r>
              <a:rPr lang="en-US" sz="1224" dirty="0">
                <a:solidFill>
                  <a:srgbClr val="505050"/>
                </a:solidFill>
                <a:ea typeface="Segoe UI" panose="020B0502040204020203" pitchFamily="34" charset="0"/>
                <a:cs typeface="Segoe UI" panose="020B0502040204020203" pitchFamily="34" charset="0"/>
              </a:rPr>
              <a:t> for early detection of anomalies — allowing engineers to anticipate problems, take action and prevent failure.  Working with Microsoft Open Technologies, SLAC used the open-source project ConnectTheDots.io to </a:t>
            </a:r>
            <a:r>
              <a:rPr lang="en-US" sz="1224" b="1" dirty="0">
                <a:solidFill>
                  <a:srgbClr val="505050"/>
                </a:solidFill>
                <a:ea typeface="Segoe UI" panose="020B0502040204020203" pitchFamily="34" charset="0"/>
                <a:cs typeface="Segoe UI" panose="020B0502040204020203" pitchFamily="34" charset="0"/>
              </a:rPr>
              <a:t>integrate </a:t>
            </a:r>
            <a:r>
              <a:rPr lang="en-US" sz="1224" dirty="0">
                <a:solidFill>
                  <a:srgbClr val="505050"/>
                </a:solidFill>
                <a:ea typeface="Segoe UI" panose="020B0502040204020203" pitchFamily="34" charset="0"/>
                <a:cs typeface="Segoe UI" panose="020B0502040204020203" pitchFamily="34" charset="0"/>
              </a:rPr>
              <a:t>the diverse array of </a:t>
            </a:r>
            <a:r>
              <a:rPr lang="en-US" sz="1224" b="1" dirty="0">
                <a:solidFill>
                  <a:srgbClr val="505050"/>
                </a:solidFill>
                <a:ea typeface="Segoe UI" panose="020B0502040204020203" pitchFamily="34" charset="0"/>
                <a:cs typeface="Segoe UI" panose="020B0502040204020203" pitchFamily="34" charset="0"/>
              </a:rPr>
              <a:t>sensor formats </a:t>
            </a:r>
            <a:r>
              <a:rPr lang="en-US" sz="1224" dirty="0">
                <a:solidFill>
                  <a:srgbClr val="505050"/>
                </a:solidFill>
                <a:ea typeface="Segoe UI" panose="020B0502040204020203" pitchFamily="34" charset="0"/>
                <a:cs typeface="Segoe UI" panose="020B0502040204020203" pitchFamily="34" charset="0"/>
              </a:rPr>
              <a:t>in one of its klystron cooling systems. Azure Event Hubs then packages and routes the data to Azure Machine Learning for near-real-time analysis.</a:t>
            </a:r>
          </a:p>
        </p:txBody>
      </p:sp>
      <p:sp>
        <p:nvSpPr>
          <p:cNvPr id="23" name="Text Placeholder 41"/>
          <p:cNvSpPr txBox="1">
            <a:spLocks/>
          </p:cNvSpPr>
          <p:nvPr/>
        </p:nvSpPr>
        <p:spPr>
          <a:xfrm>
            <a:off x="9519518" y="6746909"/>
            <a:ext cx="2507435"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hlinkClick r:id="rId3"/>
              </a:rPr>
              <a:t>SLAC National Accelerator Laboratory</a:t>
            </a:r>
            <a:endParaRPr lang="nl-NL" sz="1020" dirty="0">
              <a:solidFill>
                <a:srgbClr val="FFFFFF"/>
              </a:solidFill>
            </a:endParaRPr>
          </a:p>
        </p:txBody>
      </p:sp>
      <p:sp>
        <p:nvSpPr>
          <p:cNvPr id="17" name="Text Placeholder 28"/>
          <p:cNvSpPr txBox="1">
            <a:spLocks/>
          </p:cNvSpPr>
          <p:nvPr/>
        </p:nvSpPr>
        <p:spPr>
          <a:xfrm>
            <a:off x="4262879" y="857995"/>
            <a:ext cx="5530338"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Transforming subatomic research with IoT</a:t>
            </a:r>
            <a:endParaRPr lang="en-US" sz="2040" b="1" dirty="0">
              <a:solidFill>
                <a:srgbClr val="0078D7"/>
              </a:solidFill>
              <a:ea typeface="Segoe UI" panose="020B0502040204020203" pitchFamily="34" charset="0"/>
              <a:cs typeface="Segoe UI" panose="020B0502040204020203" pitchFamily="34" charset="0"/>
            </a:endParaRPr>
          </a:p>
        </p:txBody>
      </p:sp>
      <p:sp>
        <p:nvSpPr>
          <p:cNvPr id="14" name="Text Placeholder 38"/>
          <p:cNvSpPr txBox="1">
            <a:spLocks/>
          </p:cNvSpPr>
          <p:nvPr/>
        </p:nvSpPr>
        <p:spPr>
          <a:xfrm>
            <a:off x="6054523" y="5416431"/>
            <a:ext cx="5836125"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dirty="0">
                <a:solidFill>
                  <a:srgbClr val="FFFFFF"/>
                </a:solidFill>
                <a:latin typeface="Segoe UI Light"/>
              </a:rPr>
              <a:t>“The advantage we gain is that the algorithms can look through everything at once and just return the things we actually need to focus on, so we can take action.</a:t>
            </a:r>
            <a:endParaRPr lang="en-US" sz="1632" dirty="0">
              <a:solidFill>
                <a:srgbClr val="FFFFFF"/>
              </a:solidFill>
              <a:latin typeface="Segoe UI Light"/>
            </a:endParaRPr>
          </a:p>
        </p:txBody>
      </p:sp>
      <p:sp>
        <p:nvSpPr>
          <p:cNvPr id="19" name="Text Placeholder 41"/>
          <p:cNvSpPr txBox="1">
            <a:spLocks/>
          </p:cNvSpPr>
          <p:nvPr/>
        </p:nvSpPr>
        <p:spPr>
          <a:xfrm>
            <a:off x="7684723" y="6333490"/>
            <a:ext cx="4223790" cy="49252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224" dirty="0">
                <a:solidFill>
                  <a:srgbClr val="FFFFFF"/>
                </a:solidFill>
              </a:rPr>
              <a:t>Marcus Keenan</a:t>
            </a:r>
          </a:p>
          <a:p>
            <a:pPr algn="r"/>
            <a:r>
              <a:rPr lang="en-US" sz="816" i="1" dirty="0">
                <a:solidFill>
                  <a:srgbClr val="FFFFFF"/>
                </a:solidFill>
              </a:rPr>
              <a:t>Manager of Instrumentation and Controls for Facilities and  Operations </a:t>
            </a:r>
          </a:p>
        </p:txBody>
      </p:sp>
      <p:pic>
        <p:nvPicPr>
          <p:cNvPr id="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55271" y="262294"/>
            <a:ext cx="3074137" cy="17292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8389" y="484954"/>
            <a:ext cx="1958467" cy="697964"/>
          </a:xfrm>
          <a:prstGeom prst="rect">
            <a:avLst/>
          </a:prstGeom>
        </p:spPr>
      </p:pic>
    </p:spTree>
    <p:extLst>
      <p:ext uri="{BB962C8B-B14F-4D97-AF65-F5344CB8AC3E}">
        <p14:creationId xmlns:p14="http://schemas.microsoft.com/office/powerpoint/2010/main" val="14897080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854812"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The Monterey Regional Water Pollution Control Agency is one of the nation’s largest water recycling facilities for crop irrigation—treating 20 million gallons daily. Monterey wanted to find out why their facility was experiencing unusually high energy usage but didn’t have the data necessary from their existing control systems. They wanted to avoid expanding their existing control system —taking many months and hundreds of thousands of dollars—opting to seek an IoT solution instead.</a:t>
            </a:r>
            <a:endParaRPr lang="en-US" sz="1224" b="1" dirty="0">
              <a:solidFill>
                <a:srgbClr val="505050"/>
              </a:solidFill>
              <a:ea typeface="Segoe UI" panose="020B0502040204020203" pitchFamily="34" charset="0"/>
              <a:cs typeface="Segoe UI" panose="020B0502040204020203" pitchFamily="34" charset="0"/>
            </a:endParaRPr>
          </a:p>
        </p:txBody>
      </p:sp>
      <p:sp>
        <p:nvSpPr>
          <p:cNvPr id="12" name="Text Placeholder 36"/>
          <p:cNvSpPr txBox="1">
            <a:spLocks/>
          </p:cNvSpPr>
          <p:nvPr/>
        </p:nvSpPr>
        <p:spPr>
          <a:xfrm>
            <a:off x="8404977" y="2829785"/>
            <a:ext cx="370200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Provided $160K in deployment savings and was up and running within 30 days, needing only onsite electricians to install.</a:t>
            </a:r>
            <a:endParaRPr lang="en-US" sz="1224" b="1" dirty="0">
              <a:solidFill>
                <a:srgbClr val="505050"/>
              </a:solidFill>
              <a:ea typeface="Segoe UI" panose="020B0502040204020203" pitchFamily="34" charset="0"/>
              <a:cs typeface="Segoe UI" panose="020B0502040204020203" pitchFamily="34" charset="0"/>
            </a:endParaRP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Created 140,000 data points daily, enabling analyses of inefficient processes to save energy costs. </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Expansion of system with Azure Stream Analytics and Power BI to provide process scenario simulations using real data.</a:t>
            </a:r>
          </a:p>
          <a:p>
            <a:pPr>
              <a:lnSpc>
                <a:spcPts val="1734"/>
              </a:lnSpc>
              <a:spcBef>
                <a:spcPts val="0"/>
              </a:spcBef>
              <a:buFont typeface="Courier New" panose="02070309020205020404" pitchFamily="49" charset="0"/>
              <a:buChar char="o"/>
            </a:pPr>
            <a:endParaRPr lang="en-US" sz="1224" dirty="0">
              <a:solidFill>
                <a:srgbClr val="505050"/>
              </a:solidFill>
              <a:ea typeface="Segoe UI" panose="020B0502040204020203" pitchFamily="34" charset="0"/>
              <a:cs typeface="Segoe UI" panose="020B0502040204020203" pitchFamily="34" charset="0"/>
            </a:endParaRPr>
          </a:p>
        </p:txBody>
      </p:sp>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3886986"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Candi Controls created a solution for MRWPCA that was running within 30 days and that cost less than $40K. Commercial-class IoT submeters were placed at 20 key plant processes to measure energy usage at 30 second intervals providing the granular, real-time data Monterey Water needed to optimize plant processes. The existing deployment is being enhanced with  Azure Stream Analytics and Power BI to better manage and optimize energy usage in future.    </a:t>
            </a:r>
          </a:p>
        </p:txBody>
      </p:sp>
      <p:sp>
        <p:nvSpPr>
          <p:cNvPr id="23" name="Text Placeholder 41"/>
          <p:cNvSpPr txBox="1">
            <a:spLocks/>
          </p:cNvSpPr>
          <p:nvPr/>
        </p:nvSpPr>
        <p:spPr>
          <a:xfrm>
            <a:off x="10155775" y="6746909"/>
            <a:ext cx="1777462"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020" dirty="0">
                <a:solidFill>
                  <a:srgbClr val="FFFFFF"/>
                </a:solidFill>
                <a:hlinkClick r:id="rId3"/>
              </a:rPr>
              <a:t>CANDI CONTROLS</a:t>
            </a:r>
            <a:endParaRPr lang="nl-NL" sz="1020" dirty="0">
              <a:solidFill>
                <a:srgbClr val="FFFFFF"/>
              </a:solidFill>
            </a:endParaRPr>
          </a:p>
        </p:txBody>
      </p:sp>
      <p:sp>
        <p:nvSpPr>
          <p:cNvPr id="17" name="Text Placeholder 28"/>
          <p:cNvSpPr txBox="1">
            <a:spLocks/>
          </p:cNvSpPr>
          <p:nvPr/>
        </p:nvSpPr>
        <p:spPr>
          <a:xfrm>
            <a:off x="4264461" y="855555"/>
            <a:ext cx="5687576"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Using IoT to flush out inefficient processes for Monterey Water</a:t>
            </a:r>
            <a:endParaRPr lang="en-US" sz="2040" b="1" dirty="0">
              <a:solidFill>
                <a:srgbClr val="0078D7"/>
              </a:solidFill>
              <a:ea typeface="Segoe UI" panose="020B0502040204020203" pitchFamily="34" charset="0"/>
              <a:cs typeface="Segoe UI" panose="020B0502040204020203" pitchFamily="34" charset="0"/>
            </a:endParaRPr>
          </a:p>
        </p:txBody>
      </p:sp>
      <p:sp>
        <p:nvSpPr>
          <p:cNvPr id="14" name="Text Placeholder 38"/>
          <p:cNvSpPr txBox="1">
            <a:spLocks/>
          </p:cNvSpPr>
          <p:nvPr/>
        </p:nvSpPr>
        <p:spPr>
          <a:xfrm>
            <a:off x="6227952" y="5178548"/>
            <a:ext cx="5724487"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dirty="0">
                <a:solidFill>
                  <a:srgbClr val="FFFFFF"/>
                </a:solidFill>
                <a:latin typeface="Segoe UI Light"/>
              </a:rPr>
              <a:t>“Using off-the-shelf sensors with the Candi IoT Platform </a:t>
            </a:r>
            <a:br>
              <a:rPr lang="en-US" sz="1836" dirty="0">
                <a:solidFill>
                  <a:srgbClr val="FFFFFF"/>
                </a:solidFill>
                <a:latin typeface="Segoe UI Light"/>
              </a:rPr>
            </a:br>
            <a:r>
              <a:rPr lang="en-US" sz="1836" dirty="0">
                <a:solidFill>
                  <a:srgbClr val="FFFFFF"/>
                </a:solidFill>
                <a:latin typeface="Segoe UI Light"/>
              </a:rPr>
              <a:t>gave Monterey Water the data they needed to realize significant energy savings &amp; power demand reduction.” </a:t>
            </a:r>
            <a:endParaRPr lang="en-US" sz="1632" dirty="0">
              <a:solidFill>
                <a:srgbClr val="FFFFFF"/>
              </a:solidFill>
              <a:latin typeface="Segoe UI Light"/>
            </a:endParaRPr>
          </a:p>
        </p:txBody>
      </p:sp>
      <p:sp>
        <p:nvSpPr>
          <p:cNvPr id="19" name="Text Placeholder 41"/>
          <p:cNvSpPr txBox="1">
            <a:spLocks/>
          </p:cNvSpPr>
          <p:nvPr/>
        </p:nvSpPr>
        <p:spPr>
          <a:xfrm>
            <a:off x="9176495" y="6333490"/>
            <a:ext cx="2732018" cy="49252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224" dirty="0">
                <a:solidFill>
                  <a:srgbClr val="FFFFFF"/>
                </a:solidFill>
              </a:rPr>
              <a:t>Steve Raschke</a:t>
            </a:r>
            <a:br>
              <a:rPr lang="nl-NL" sz="1224" dirty="0">
                <a:solidFill>
                  <a:srgbClr val="FFFFFF"/>
                </a:solidFill>
              </a:rPr>
            </a:br>
            <a:r>
              <a:rPr lang="en-US" sz="816" i="1" dirty="0">
                <a:solidFill>
                  <a:srgbClr val="FFFFFF"/>
                </a:solidFill>
              </a:rPr>
              <a:t>CEO, Candi Controls, Inc.</a:t>
            </a:r>
          </a:p>
        </p:txBody>
      </p:sp>
      <p:pic>
        <p:nvPicPr>
          <p:cNvPr id="15" name="Picture 14" descr="LOGO Candi - RGB - trans.png"/>
          <p:cNvPicPr>
            <a:picLocks noChangeAspect="1"/>
          </p:cNvPicPr>
          <p:nvPr/>
        </p:nvPicPr>
        <p:blipFill>
          <a:blip r:embed="rId4"/>
          <a:stretch>
            <a:fillRect/>
          </a:stretch>
        </p:blipFill>
        <p:spPr>
          <a:xfrm>
            <a:off x="9875837" y="373062"/>
            <a:ext cx="2078736" cy="524256"/>
          </a:xfrm>
          <a:prstGeom prst="rect">
            <a:avLst/>
          </a:prstGeom>
        </p:spPr>
      </p:pic>
      <p:pic>
        <p:nvPicPr>
          <p:cNvPr id="16" name="Picture 15" descr="FOTO MRWPCA.jpg"/>
          <p:cNvPicPr>
            <a:picLocks noChangeAspect="1"/>
          </p:cNvPicPr>
          <p:nvPr/>
        </p:nvPicPr>
        <p:blipFill>
          <a:blip r:embed="rId5"/>
          <a:srcRect r="-1717"/>
          <a:stretch>
            <a:fillRect/>
          </a:stretch>
        </p:blipFill>
        <p:spPr>
          <a:xfrm>
            <a:off x="350836" y="296862"/>
            <a:ext cx="2895601" cy="1676399"/>
          </a:xfrm>
          <a:prstGeom prst="rect">
            <a:avLst/>
          </a:prstGeom>
        </p:spPr>
      </p:pic>
    </p:spTree>
    <p:extLst>
      <p:ext uri="{BB962C8B-B14F-4D97-AF65-F5344CB8AC3E}">
        <p14:creationId xmlns:p14="http://schemas.microsoft.com/office/powerpoint/2010/main" val="7595067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55271" y="261129"/>
            <a:ext cx="3583339" cy="172920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854812"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Fujitsu is the world’s fourth-largest IT services provider with approximately </a:t>
            </a:r>
            <a:r>
              <a:rPr lang="en-US" sz="1224" b="1" dirty="0">
                <a:solidFill>
                  <a:srgbClr val="505050"/>
                </a:solidFill>
                <a:ea typeface="Segoe UI" panose="020B0502040204020203" pitchFamily="34" charset="0"/>
                <a:cs typeface="Segoe UI" panose="020B0502040204020203" pitchFamily="34" charset="0"/>
              </a:rPr>
              <a:t>162,000 </a:t>
            </a:r>
            <a:r>
              <a:rPr lang="en-US" sz="1224" dirty="0">
                <a:solidFill>
                  <a:srgbClr val="505050"/>
                </a:solidFill>
                <a:ea typeface="Segoe UI" panose="020B0502040204020203" pitchFamily="34" charset="0"/>
                <a:cs typeface="Segoe UI" panose="020B0502040204020203" pitchFamily="34" charset="0"/>
              </a:rPr>
              <a:t>employees in more than </a:t>
            </a:r>
            <a:r>
              <a:rPr lang="en-US" sz="1224" b="1" dirty="0">
                <a:solidFill>
                  <a:srgbClr val="505050"/>
                </a:solidFill>
                <a:ea typeface="Segoe UI" panose="020B0502040204020203" pitchFamily="34" charset="0"/>
                <a:cs typeface="Segoe UI" panose="020B0502040204020203" pitchFamily="34" charset="0"/>
              </a:rPr>
              <a:t>100 </a:t>
            </a:r>
            <a:r>
              <a:rPr lang="en-US" sz="1224" dirty="0">
                <a:solidFill>
                  <a:srgbClr val="505050"/>
                </a:solidFill>
                <a:ea typeface="Segoe UI" panose="020B0502040204020203" pitchFamily="34" charset="0"/>
                <a:cs typeface="Segoe UI" panose="020B0502040204020203" pitchFamily="34" charset="0"/>
              </a:rPr>
              <a:t>countries and holds about </a:t>
            </a:r>
            <a:r>
              <a:rPr lang="en-US" sz="1224" b="1" dirty="0">
                <a:solidFill>
                  <a:srgbClr val="505050"/>
                </a:solidFill>
                <a:ea typeface="Segoe UI" panose="020B0502040204020203" pitchFamily="34" charset="0"/>
                <a:cs typeface="Segoe UI" panose="020B0502040204020203" pitchFamily="34" charset="0"/>
              </a:rPr>
              <a:t>97,000 </a:t>
            </a:r>
            <a:r>
              <a:rPr lang="en-US" sz="1224" dirty="0">
                <a:solidFill>
                  <a:srgbClr val="505050"/>
                </a:solidFill>
                <a:ea typeface="Segoe UI" panose="020B0502040204020203" pitchFamily="34" charset="0"/>
                <a:cs typeface="Segoe UI" panose="020B0502040204020203" pitchFamily="34" charset="0"/>
              </a:rPr>
              <a:t>patents worldwide.  Fujitsu wanted to help dairy farmers </a:t>
            </a:r>
            <a:r>
              <a:rPr lang="en-US" sz="1224" b="1" dirty="0">
                <a:solidFill>
                  <a:srgbClr val="505050"/>
                </a:solidFill>
                <a:ea typeface="Segoe UI" panose="020B0502040204020203" pitchFamily="34" charset="0"/>
                <a:cs typeface="Segoe UI" panose="020B0502040204020203" pitchFamily="34" charset="0"/>
              </a:rPr>
              <a:t>increase production</a:t>
            </a:r>
            <a:r>
              <a:rPr lang="en-US" sz="1224" dirty="0">
                <a:solidFill>
                  <a:srgbClr val="505050"/>
                </a:solidFill>
                <a:ea typeface="Segoe UI" panose="020B0502040204020203" pitchFamily="34" charset="0"/>
                <a:cs typeface="Segoe UI" panose="020B0502040204020203" pitchFamily="34" charset="0"/>
              </a:rPr>
              <a:t>, improve </a:t>
            </a:r>
            <a:r>
              <a:rPr lang="en-US" sz="1224" b="1" dirty="0">
                <a:solidFill>
                  <a:srgbClr val="505050"/>
                </a:solidFill>
                <a:ea typeface="Segoe UI" panose="020B0502040204020203" pitchFamily="34" charset="0"/>
                <a:cs typeface="Segoe UI" panose="020B0502040204020203" pitchFamily="34" charset="0"/>
              </a:rPr>
              <a:t>data insights </a:t>
            </a:r>
            <a:r>
              <a:rPr lang="en-US" sz="1224" dirty="0">
                <a:solidFill>
                  <a:srgbClr val="505050"/>
                </a:solidFill>
                <a:ea typeface="Segoe UI" panose="020B0502040204020203" pitchFamily="34" charset="0"/>
                <a:cs typeface="Segoe UI" panose="020B0502040204020203" pitchFamily="34" charset="0"/>
              </a:rPr>
              <a:t>and </a:t>
            </a:r>
            <a:r>
              <a:rPr lang="en-US" sz="1224" b="1" dirty="0">
                <a:solidFill>
                  <a:srgbClr val="505050"/>
                </a:solidFill>
                <a:ea typeface="Segoe UI" panose="020B0502040204020203" pitchFamily="34" charset="0"/>
                <a:cs typeface="Segoe UI" panose="020B0502040204020203" pitchFamily="34" charset="0"/>
              </a:rPr>
              <a:t>transform </a:t>
            </a:r>
            <a:r>
              <a:rPr lang="en-US" sz="1224" dirty="0">
                <a:solidFill>
                  <a:srgbClr val="505050"/>
                </a:solidFill>
                <a:ea typeface="Segoe UI" panose="020B0502040204020203" pitchFamily="34" charset="0"/>
                <a:cs typeface="Segoe UI" panose="020B0502040204020203" pitchFamily="34" charset="0"/>
              </a:rPr>
              <a:t>their </a:t>
            </a:r>
            <a:r>
              <a:rPr lang="en-US" sz="1224" b="1" dirty="0">
                <a:solidFill>
                  <a:srgbClr val="505050"/>
                </a:solidFill>
                <a:ea typeface="Segoe UI" panose="020B0502040204020203" pitchFamily="34" charset="0"/>
                <a:cs typeface="Segoe UI" panose="020B0502040204020203" pitchFamily="34" charset="0"/>
              </a:rPr>
              <a:t>business</a:t>
            </a:r>
            <a:r>
              <a:rPr lang="en-US" sz="1224" dirty="0">
                <a:solidFill>
                  <a:srgbClr val="505050"/>
                </a:solidFill>
                <a:ea typeface="Segoe UI" panose="020B0502040204020203" pitchFamily="34" charset="0"/>
                <a:cs typeface="Segoe UI" panose="020B0502040204020203" pitchFamily="34" charset="0"/>
              </a:rPr>
              <a:t> by optimizing the timing of artificial insemination (AI).  It also wanted to </a:t>
            </a:r>
            <a:r>
              <a:rPr lang="en-US" sz="1224" b="1" dirty="0">
                <a:solidFill>
                  <a:srgbClr val="505050"/>
                </a:solidFill>
                <a:ea typeface="Segoe UI" panose="020B0502040204020203" pitchFamily="34" charset="0"/>
                <a:cs typeface="Segoe UI" panose="020B0502040204020203" pitchFamily="34" charset="0"/>
              </a:rPr>
              <a:t>decrease loss</a:t>
            </a:r>
            <a:r>
              <a:rPr lang="en-US" sz="1224" dirty="0">
                <a:solidFill>
                  <a:srgbClr val="505050"/>
                </a:solidFill>
                <a:ea typeface="Segoe UI" panose="020B0502040204020203" pitchFamily="34" charset="0"/>
                <a:cs typeface="Segoe UI" panose="020B0502040204020203" pitchFamily="34" charset="0"/>
              </a:rPr>
              <a:t> through early detection of health issues.  </a:t>
            </a:r>
          </a:p>
        </p:txBody>
      </p:sp>
      <p:sp>
        <p:nvSpPr>
          <p:cNvPr id="12" name="Text Placeholder 36"/>
          <p:cNvSpPr txBox="1">
            <a:spLocks/>
          </p:cNvSpPr>
          <p:nvPr/>
        </p:nvSpPr>
        <p:spPr>
          <a:xfrm>
            <a:off x="8404977" y="2829785"/>
            <a:ext cx="370200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Improves calf production up to </a:t>
            </a:r>
            <a:r>
              <a:rPr lang="en-US" sz="1224" b="1" dirty="0">
                <a:solidFill>
                  <a:srgbClr val="505050"/>
                </a:solidFill>
                <a:ea typeface="Segoe UI" panose="020B0502040204020203" pitchFamily="34" charset="0"/>
                <a:cs typeface="Segoe UI" panose="020B0502040204020203" pitchFamily="34" charset="0"/>
              </a:rPr>
              <a:t>31%</a:t>
            </a:r>
            <a:r>
              <a:rPr lang="en-US" sz="1224" dirty="0">
                <a:solidFill>
                  <a:srgbClr val="505050"/>
                </a:solidFill>
                <a:ea typeface="Segoe UI" panose="020B0502040204020203" pitchFamily="34" charset="0"/>
                <a:cs typeface="Segoe UI" panose="020B0502040204020203" pitchFamily="34" charset="0"/>
              </a:rPr>
              <a:t>, with an average of </a:t>
            </a:r>
            <a:r>
              <a:rPr lang="en-US" sz="1224" b="1" dirty="0">
                <a:solidFill>
                  <a:srgbClr val="505050"/>
                </a:solidFill>
                <a:ea typeface="Segoe UI" panose="020B0502040204020203" pitchFamily="34" charset="0"/>
                <a:cs typeface="Segoe UI" panose="020B0502040204020203" pitchFamily="34" charset="0"/>
              </a:rPr>
              <a:t>12%</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Modernizes data access with </a:t>
            </a:r>
            <a:r>
              <a:rPr lang="en-US" sz="1224" b="1" dirty="0">
                <a:solidFill>
                  <a:srgbClr val="505050"/>
                </a:solidFill>
                <a:ea typeface="Segoe UI" panose="020B0502040204020203" pitchFamily="34" charset="0"/>
                <a:cs typeface="Segoe UI" panose="020B0502040204020203" pitchFamily="34" charset="0"/>
              </a:rPr>
              <a:t>mobile</a:t>
            </a:r>
            <a:r>
              <a:rPr lang="en-US" sz="1224" dirty="0">
                <a:solidFill>
                  <a:srgbClr val="505050"/>
                </a:solidFill>
                <a:ea typeface="Segoe UI" panose="020B0502040204020203" pitchFamily="34" charset="0"/>
                <a:cs typeface="Segoe UI" panose="020B0502040204020203" pitchFamily="34" charset="0"/>
              </a:rPr>
              <a:t> phone alerts, reducing labor costs for monitoring cows</a:t>
            </a:r>
          </a:p>
          <a:p>
            <a:pPr>
              <a:lnSpc>
                <a:spcPts val="1734"/>
              </a:lnSpc>
              <a:spcBef>
                <a:spcPts val="510"/>
              </a:spcBef>
              <a:buFont typeface="Courier New" panose="02070309020205020404" pitchFamily="49" charset="0"/>
              <a:buChar char="o"/>
            </a:pPr>
            <a:r>
              <a:rPr lang="en-US" sz="1224" b="1" dirty="0">
                <a:solidFill>
                  <a:srgbClr val="505050"/>
                </a:solidFill>
                <a:ea typeface="Segoe UI" panose="020B0502040204020203" pitchFamily="34" charset="0"/>
                <a:cs typeface="Segoe UI" panose="020B0502040204020203" pitchFamily="34" charset="0"/>
              </a:rPr>
              <a:t>Transforms</a:t>
            </a:r>
            <a:r>
              <a:rPr lang="en-US" sz="1224" dirty="0">
                <a:solidFill>
                  <a:srgbClr val="505050"/>
                </a:solidFill>
                <a:ea typeface="Segoe UI" panose="020B0502040204020203" pitchFamily="34" charset="0"/>
                <a:cs typeface="Segoe UI" panose="020B0502040204020203" pitchFamily="34" charset="0"/>
              </a:rPr>
              <a:t> herd management by allowing farmers to increase chances of producing a male or female calf</a:t>
            </a:r>
          </a:p>
          <a:p>
            <a:pPr>
              <a:lnSpc>
                <a:spcPts val="1734"/>
              </a:lnSpc>
              <a:spcBef>
                <a:spcPts val="510"/>
              </a:spcBef>
              <a:buFont typeface="Courier New" panose="02070309020205020404" pitchFamily="49" charset="0"/>
              <a:buChar char="o"/>
            </a:pPr>
            <a:r>
              <a:rPr lang="en-US" sz="1224" b="1" dirty="0">
                <a:solidFill>
                  <a:srgbClr val="505050"/>
                </a:solidFill>
                <a:ea typeface="Segoe UI" panose="020B0502040204020203" pitchFamily="34" charset="0"/>
                <a:cs typeface="Segoe UI" panose="020B0502040204020203" pitchFamily="34" charset="0"/>
              </a:rPr>
              <a:t>Reduces loss </a:t>
            </a:r>
            <a:r>
              <a:rPr lang="en-US" sz="1224" dirty="0">
                <a:solidFill>
                  <a:srgbClr val="505050"/>
                </a:solidFill>
                <a:ea typeface="Segoe UI" panose="020B0502040204020203" pitchFamily="34" charset="0"/>
                <a:cs typeface="Segoe UI" panose="020B0502040204020203" pitchFamily="34" charset="0"/>
              </a:rPr>
              <a:t>by detecting 8-10 different kinds of diseases in cattle</a:t>
            </a:r>
          </a:p>
        </p:txBody>
      </p:sp>
      <p:pic>
        <p:nvPicPr>
          <p:cNvPr id="15"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6212" y="486803"/>
            <a:ext cx="1040942" cy="643626"/>
          </a:xfrm>
          <a:prstGeom prst="rect">
            <a:avLst/>
          </a:prstGeom>
          <a:noFill/>
          <a:ln>
            <a:noFill/>
          </a:ln>
        </p:spPr>
      </p:pic>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3886986"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Fujitsu learned from public research that a cow produces more estrus (goes into heat) 16 hours after the number of steps increases significantly.  The company created an </a:t>
            </a:r>
            <a:r>
              <a:rPr lang="en-US" sz="1224" b="1" dirty="0">
                <a:solidFill>
                  <a:srgbClr val="505050"/>
                </a:solidFill>
                <a:ea typeface="Segoe UI" panose="020B0502040204020203" pitchFamily="34" charset="0"/>
                <a:cs typeface="Segoe UI" panose="020B0502040204020203" pitchFamily="34" charset="0"/>
              </a:rPr>
              <a:t>innovative </a:t>
            </a:r>
            <a:r>
              <a:rPr lang="en-US" sz="1224" dirty="0">
                <a:solidFill>
                  <a:srgbClr val="505050"/>
                </a:solidFill>
                <a:ea typeface="Segoe UI" panose="020B0502040204020203" pitchFamily="34" charset="0"/>
                <a:cs typeface="Segoe UI" panose="020B0502040204020203" pitchFamily="34" charset="0"/>
              </a:rPr>
              <a:t>solution which uses a rugged pedometer with a five-year battery to measure the number of footsteps a cow takes, then sends that data to the </a:t>
            </a:r>
            <a:r>
              <a:rPr lang="en-US" sz="1224" b="1" dirty="0">
                <a:solidFill>
                  <a:srgbClr val="505050"/>
                </a:solidFill>
                <a:ea typeface="Segoe UI" panose="020B0502040204020203" pitchFamily="34" charset="0"/>
                <a:cs typeface="Segoe UI" panose="020B0502040204020203" pitchFamily="34" charset="0"/>
              </a:rPr>
              <a:t>cloud </a:t>
            </a:r>
            <a:r>
              <a:rPr lang="en-US" sz="1224" dirty="0">
                <a:solidFill>
                  <a:srgbClr val="505050"/>
                </a:solidFill>
                <a:ea typeface="Segoe UI" panose="020B0502040204020203" pitchFamily="34" charset="0"/>
                <a:cs typeface="Segoe UI" panose="020B0502040204020203" pitchFamily="34" charset="0"/>
              </a:rPr>
              <a:t>for analysis to determine optimum AI timing and even affect calf gender.  In addition, the patterns of steps can detect disease in cattle. </a:t>
            </a:r>
            <a:r>
              <a:rPr lang="en-US" sz="1224" b="1" dirty="0">
                <a:solidFill>
                  <a:srgbClr val="505050"/>
                </a:solidFill>
                <a:ea typeface="Segoe UI" panose="020B0502040204020203" pitchFamily="34" charset="0"/>
                <a:cs typeface="Segoe UI" panose="020B0502040204020203" pitchFamily="34" charset="0"/>
              </a:rPr>
              <a:t>Alerts </a:t>
            </a:r>
            <a:r>
              <a:rPr lang="en-US" sz="1224" dirty="0">
                <a:solidFill>
                  <a:srgbClr val="505050"/>
                </a:solidFill>
                <a:ea typeface="Segoe UI" panose="020B0502040204020203" pitchFamily="34" charset="0"/>
                <a:cs typeface="Segoe UI" panose="020B0502040204020203" pitchFamily="34" charset="0"/>
              </a:rPr>
              <a:t>are delivered to the farmer’s cell phone.</a:t>
            </a:r>
          </a:p>
        </p:txBody>
      </p:sp>
      <p:sp>
        <p:nvSpPr>
          <p:cNvPr id="23" name="Text Placeholder 41"/>
          <p:cNvSpPr txBox="1">
            <a:spLocks/>
          </p:cNvSpPr>
          <p:nvPr/>
        </p:nvSpPr>
        <p:spPr>
          <a:xfrm>
            <a:off x="10552949" y="6746909"/>
            <a:ext cx="1474003"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020" dirty="0">
                <a:solidFill>
                  <a:srgbClr val="FFFFFF"/>
                </a:solidFill>
                <a:hlinkClick r:id="rId5"/>
              </a:rPr>
              <a:t>FUJITSU</a:t>
            </a:r>
            <a:endParaRPr lang="nl-NL" sz="1020" dirty="0">
              <a:solidFill>
                <a:srgbClr val="FFFFFF"/>
              </a:solidFill>
            </a:endParaRPr>
          </a:p>
        </p:txBody>
      </p:sp>
      <p:sp>
        <p:nvSpPr>
          <p:cNvPr id="17" name="Text Placeholder 28"/>
          <p:cNvSpPr txBox="1">
            <a:spLocks/>
          </p:cNvSpPr>
          <p:nvPr/>
        </p:nvSpPr>
        <p:spPr>
          <a:xfrm>
            <a:off x="4264461" y="855555"/>
            <a:ext cx="5528757"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The connected cow:  Using IoT to transform cattle production</a:t>
            </a:r>
            <a:endParaRPr lang="en-US" sz="2040" b="1" dirty="0">
              <a:solidFill>
                <a:srgbClr val="0078D7"/>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72487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Opportunities &amp; Challenges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is an Inflection Point</a:t>
            </a:r>
            <a:endParaRPr lang="en-IN" dirty="0"/>
          </a:p>
        </p:txBody>
      </p:sp>
      <p:sp>
        <p:nvSpPr>
          <p:cNvPr id="4" name="Rectangle 3"/>
          <p:cNvSpPr>
            <a:spLocks/>
          </p:cNvSpPr>
          <p:nvPr/>
        </p:nvSpPr>
        <p:spPr bwMode="auto">
          <a:xfrm>
            <a:off x="503237" y="2125662"/>
            <a:ext cx="2286000" cy="27432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Hardware </a:t>
            </a:r>
          </a:p>
          <a:p>
            <a:pPr algn="ctr" defTabSz="932543">
              <a:lnSpc>
                <a:spcPct val="90000"/>
              </a:lnSpc>
            </a:pPr>
            <a:r>
              <a:rPr lang="en-US" sz="2400" spc="-50" dirty="0">
                <a:solidFill>
                  <a:prstClr val="white"/>
                </a:solidFill>
                <a:latin typeface="Segoe UI Light"/>
              </a:rPr>
              <a:t>is cheap</a:t>
            </a:r>
          </a:p>
        </p:txBody>
      </p:sp>
      <p:sp>
        <p:nvSpPr>
          <p:cNvPr id="5" name="Rectangle 4"/>
          <p:cNvSpPr>
            <a:spLocks/>
          </p:cNvSpPr>
          <p:nvPr/>
        </p:nvSpPr>
        <p:spPr bwMode="auto">
          <a:xfrm>
            <a:off x="2775502" y="2125662"/>
            <a:ext cx="2286000" cy="2743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Connectivity </a:t>
            </a:r>
          </a:p>
          <a:p>
            <a:pPr algn="ctr" defTabSz="932543">
              <a:lnSpc>
                <a:spcPct val="90000"/>
              </a:lnSpc>
            </a:pPr>
            <a:r>
              <a:rPr lang="en-US" sz="2400" spc="-50" dirty="0">
                <a:solidFill>
                  <a:prstClr val="white"/>
                </a:solidFill>
                <a:latin typeface="Segoe UI Light"/>
              </a:rPr>
              <a:t>is pervasive</a:t>
            </a:r>
          </a:p>
        </p:txBody>
      </p:sp>
      <p:sp>
        <p:nvSpPr>
          <p:cNvPr id="6" name="Rectangle 5"/>
          <p:cNvSpPr>
            <a:spLocks/>
          </p:cNvSpPr>
          <p:nvPr/>
        </p:nvSpPr>
        <p:spPr bwMode="auto">
          <a:xfrm>
            <a:off x="5047767" y="2125662"/>
            <a:ext cx="2286000" cy="27432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Development </a:t>
            </a:r>
          </a:p>
          <a:p>
            <a:pPr algn="ctr" defTabSz="932543">
              <a:lnSpc>
                <a:spcPct val="90000"/>
              </a:lnSpc>
            </a:pPr>
            <a:r>
              <a:rPr lang="en-US" sz="2400" spc="-50" dirty="0">
                <a:solidFill>
                  <a:prstClr val="white"/>
                </a:solidFill>
                <a:latin typeface="Segoe UI Light"/>
              </a:rPr>
              <a:t>is easy</a:t>
            </a:r>
          </a:p>
        </p:txBody>
      </p:sp>
      <p:sp>
        <p:nvSpPr>
          <p:cNvPr id="7" name="Rectangle 6"/>
          <p:cNvSpPr>
            <a:spLocks/>
          </p:cNvSpPr>
          <p:nvPr/>
        </p:nvSpPr>
        <p:spPr bwMode="auto">
          <a:xfrm>
            <a:off x="9609059" y="2125662"/>
            <a:ext cx="2286000" cy="274320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New Innovative Scenarios</a:t>
            </a:r>
          </a:p>
        </p:txBody>
      </p:sp>
      <p:sp>
        <p:nvSpPr>
          <p:cNvPr id="8" name="Rectangle 7"/>
          <p:cNvSpPr>
            <a:spLocks/>
          </p:cNvSpPr>
          <p:nvPr/>
        </p:nvSpPr>
        <p:spPr bwMode="auto">
          <a:xfrm>
            <a:off x="7320032" y="2125662"/>
            <a:ext cx="2286000" cy="2743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Cloud can deal with big data</a:t>
            </a:r>
          </a:p>
        </p:txBody>
      </p:sp>
      <p:sp>
        <p:nvSpPr>
          <p:cNvPr id="9" name="Donut 305"/>
          <p:cNvSpPr>
            <a:spLocks noChangeAspect="1"/>
          </p:cNvSpPr>
          <p:nvPr/>
        </p:nvSpPr>
        <p:spPr bwMode="auto">
          <a:xfrm>
            <a:off x="2990863" y="2433265"/>
            <a:ext cx="1695312" cy="1074103"/>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auto">
          <a:xfrm>
            <a:off x="7759515" y="2433265"/>
            <a:ext cx="1265175" cy="865734"/>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362"/>
          <p:cNvSpPr>
            <a:spLocks noChangeAspect="1"/>
          </p:cNvSpPr>
          <p:nvPr/>
        </p:nvSpPr>
        <p:spPr bwMode="auto">
          <a:xfrm rot="19207886">
            <a:off x="5944280" y="2275863"/>
            <a:ext cx="665187" cy="1188720"/>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nvGrpSpPr>
          <p:cNvPr id="3" name="Group 2"/>
          <p:cNvGrpSpPr/>
          <p:nvPr/>
        </p:nvGrpSpPr>
        <p:grpSpPr>
          <a:xfrm>
            <a:off x="797384" y="2724839"/>
            <a:ext cx="1591814" cy="492981"/>
            <a:chOff x="2549163" y="1542688"/>
            <a:chExt cx="2388735" cy="739785"/>
          </a:xfrm>
          <a:solidFill>
            <a:schemeClr val="bg1"/>
          </a:solidFill>
        </p:grpSpPr>
        <p:sp>
          <p:nvSpPr>
            <p:cNvPr id="12"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400">
                <a:defRPr/>
              </a:pPr>
              <a:endParaRPr lang="en-US" sz="1600" kern="0" dirty="0">
                <a:solidFill>
                  <a:srgbClr val="B4A0FF"/>
                </a:solidFill>
                <a:latin typeface="Segoe"/>
              </a:endParaRPr>
            </a:p>
          </p:txBody>
        </p:sp>
        <p:sp>
          <p:nvSpPr>
            <p:cNvPr id="13"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pc="-135" dirty="0">
                <a:gradFill>
                  <a:gsLst>
                    <a:gs pos="0">
                      <a:srgbClr val="FFFFFF"/>
                    </a:gs>
                    <a:gs pos="100000">
                      <a:srgbClr val="FFFFFF"/>
                    </a:gs>
                  </a:gsLst>
                  <a:lin ang="5400000" scaled="0"/>
                </a:gradFill>
                <a:latin typeface="Segoe Light" pitchFamily="34" charset="0"/>
              </a:endParaRPr>
            </a:p>
          </p:txBody>
        </p:sp>
      </p:grpSp>
      <p:grpSp>
        <p:nvGrpSpPr>
          <p:cNvPr id="15" name="Group 14"/>
          <p:cNvGrpSpPr>
            <a:grpSpLocks noChangeAspect="1"/>
          </p:cNvGrpSpPr>
          <p:nvPr/>
        </p:nvGrpSpPr>
        <p:grpSpPr>
          <a:xfrm>
            <a:off x="10310830" y="2397321"/>
            <a:ext cx="848931" cy="1133627"/>
            <a:chOff x="10036997" y="2439550"/>
            <a:chExt cx="436467" cy="582841"/>
          </a:xfrm>
          <a:solidFill>
            <a:schemeClr val="bg1"/>
          </a:solidFill>
        </p:grpSpPr>
        <p:sp>
          <p:nvSpPr>
            <p:cNvPr id="16" name="Freeform 15"/>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0093777" y="2484194"/>
              <a:ext cx="242663" cy="458557"/>
              <a:chOff x="9906038" y="2563229"/>
              <a:chExt cx="203686" cy="384903"/>
            </a:xfrm>
            <a:grpFill/>
          </p:grpSpPr>
          <p:grpSp>
            <p:nvGrpSpPr>
              <p:cNvPr id="18" name="Group 17"/>
              <p:cNvGrpSpPr/>
              <p:nvPr/>
            </p:nvGrpSpPr>
            <p:grpSpPr>
              <a:xfrm>
                <a:off x="10025141" y="2807959"/>
                <a:ext cx="84583" cy="51677"/>
                <a:chOff x="10495146" y="2518585"/>
                <a:chExt cx="329564" cy="201352"/>
              </a:xfrm>
              <a:grpFill/>
            </p:grpSpPr>
            <p:sp>
              <p:nvSpPr>
                <p:cNvPr id="4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sp>
            <p:nvSpPr>
              <p:cNvPr id="19" name="Freeform 18"/>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600" dirty="0">
                  <a:solidFill>
                    <a:srgbClr val="404040"/>
                  </a:solidFill>
                </a:endParaRPr>
              </a:p>
            </p:txBody>
          </p:sp>
          <p:sp>
            <p:nvSpPr>
              <p:cNvPr id="20"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9907172" y="2794022"/>
                <a:ext cx="89907" cy="78744"/>
                <a:chOff x="4225429" y="1222164"/>
                <a:chExt cx="1460899" cy="1221232"/>
              </a:xfrm>
              <a:grpFill/>
            </p:grpSpPr>
            <p:sp>
              <p:nvSpPr>
                <p:cNvPr id="27" name="Rounded Rectangle 26"/>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rot="20781386">
                  <a:off x="5409524" y="1586085"/>
                  <a:ext cx="276804" cy="467545"/>
                  <a:chOff x="6199773" y="1569838"/>
                  <a:chExt cx="276804" cy="467545"/>
                </a:xfrm>
                <a:grpFill/>
              </p:grpSpPr>
              <p:sp>
                <p:nvSpPr>
                  <p:cNvPr id="36" name="Rectangle 35"/>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6199773" y="1764545"/>
                    <a:ext cx="99173" cy="272838"/>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flipH="1">
                    <a:off x="6377404" y="1764545"/>
                    <a:ext cx="99173" cy="272838"/>
                    <a:chOff x="5426382" y="1788525"/>
                    <a:chExt cx="99173" cy="272838"/>
                  </a:xfrm>
                  <a:grpFill/>
                </p:grpSpPr>
                <p:sp>
                  <p:nvSpPr>
                    <p:cNvPr id="40" name="Rectangle 3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1" name="Diagonal Stripe 4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5" name="Oval 34"/>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10025141" y="2670640"/>
                <a:ext cx="84583" cy="51677"/>
                <a:chOff x="10495146" y="2518585"/>
                <a:chExt cx="329564" cy="201352"/>
              </a:xfrm>
              <a:grpFill/>
            </p:grpSpPr>
            <p:sp>
              <p:nvSpPr>
                <p:cNvPr id="2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spTree>
    <p:extLst>
      <p:ext uri="{BB962C8B-B14F-4D97-AF65-F5344CB8AC3E}">
        <p14:creationId xmlns:p14="http://schemas.microsoft.com/office/powerpoint/2010/main" val="1133659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VoIP phone</a:t>
            </a: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Computer</a:t>
            </a: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Printer</a:t>
            </a: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Media player</a:t>
            </a: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Automobile</a:t>
            </a: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Refrigerator</a:t>
            </a: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Microwave</a:t>
            </a: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Alarm clock</a:t>
            </a: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14803855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Sleep tracking</a:t>
              </a: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security</a:t>
              </a: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automation</a:t>
              </a: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Leak detection</a:t>
              </a: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navigation</a:t>
              </a: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lighting</a:t>
              </a: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and elder</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149" b="95402" l="2041" r="100000">
                          <a14:foregroundMark x1="24490" y1="25287" x2="17347" y2="28736"/>
                          <a14:foregroundMark x1="15306" y1="44828" x2="14286" y2="32184"/>
                          <a14:backgroundMark x1="28571" y1="40230" x2="28571" y2="40230"/>
                        </a14:backgroundRemoval>
                      </a14:imgEffect>
                    </a14:imgLayer>
                  </a14:imgProps>
                </a:ext>
                <a:ext uri="{28A0092B-C50C-407E-A947-70E740481C1C}">
                  <a14:useLocalDpi xmlns:a14="http://schemas.microsoft.com/office/drawing/2010/main" val="0"/>
                </a:ext>
              </a:extLst>
            </a:blip>
            <a:srcRect/>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tracking</a:t>
              </a: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Smart vending machines</a:t>
              </a: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681" l="9804" r="89760">
                          <a14:foregroundMark x1="15468" y1="36364" x2="16340" y2="83047"/>
                          <a14:foregroundMark x1="38780" y1="8845" x2="60566" y2="9091"/>
                          <a14:backgroundMark x1="44444" y1="3440" x2="61656" y2="3440"/>
                          <a14:backgroundMark x1="67538" y1="35381" x2="76035" y2="50123"/>
                        </a14:backgroundRemoval>
                      </a14:imgEffect>
                    </a14:imgLayer>
                  </a14:imgProps>
                </a:ext>
                <a:ext uri="{28A0092B-C50C-407E-A947-70E740481C1C}">
                  <a14:useLocalDpi xmlns:a14="http://schemas.microsoft.com/office/drawing/2010/main" val="0"/>
                </a:ext>
              </a:extLst>
            </a:blip>
            <a:srcRect/>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err="1"/>
              <a:t>IoT</a:t>
            </a:r>
            <a:r>
              <a:rPr lang="en-US" dirty="0"/>
              <a:t> 2016</a:t>
            </a:r>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36470339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97"/>
            <a:ext cx="12436475" cy="69955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53705" y="1136059"/>
            <a:ext cx="11416112" cy="4229100"/>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25 BILLION</a:t>
              </a:r>
              <a:br>
                <a:rPr lang="en-US" sz="2400" dirty="0">
                  <a:solidFill>
                    <a:srgbClr val="FFFFFF"/>
                  </a:solidFill>
                </a:rPr>
              </a:br>
              <a:r>
                <a:rPr lang="en-US" sz="4400" dirty="0">
                  <a:solidFill>
                    <a:srgbClr val="FFFFFF"/>
                  </a:solidFill>
                </a:rPr>
                <a:t>Connected “things”</a:t>
              </a:r>
              <a:br>
                <a:rPr lang="en-US" sz="4400" dirty="0">
                  <a:solidFill>
                    <a:srgbClr val="FFFFFF"/>
                  </a:solidFill>
                </a:rPr>
              </a:br>
              <a:r>
                <a:rPr lang="en-US" sz="4400" dirty="0">
                  <a:solidFill>
                    <a:srgbClr val="FFFFFF"/>
                  </a:solidFill>
                </a:rPr>
                <a:t>will be in use by </a:t>
              </a:r>
              <a:r>
                <a:rPr lang="en-US" sz="4400" b="1" dirty="0">
                  <a:solidFill>
                    <a:srgbClr val="FFFFFF"/>
                  </a:solidFill>
                </a:rPr>
                <a:t>2020</a:t>
              </a:r>
              <a:endParaRPr lang="en-US" sz="4400"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1"/>
              <a:ext cx="4843836" cy="544765"/>
            </a:xfrm>
            <a:prstGeom prst="rect">
              <a:avLst/>
            </a:prstGeom>
            <a:noFill/>
          </p:spPr>
          <p:txBody>
            <a:bodyPr wrap="square" lIns="182880" tIns="146304" rIns="182880" bIns="146304" rtlCol="0">
              <a:spAutoFit/>
            </a:bodyPr>
            <a:lstStyle/>
            <a:p>
              <a:pPr algn="r">
                <a:lnSpc>
                  <a:spcPct val="90000"/>
                </a:lnSpc>
              </a:pPr>
              <a:r>
                <a:rPr lang="en-US" b="1" dirty="0">
                  <a:solidFill>
                    <a:srgbClr val="FFFFFF"/>
                  </a:solidFill>
                  <a:cs typeface="Segoe UI"/>
                </a:rPr>
                <a:t>Gartner</a:t>
              </a:r>
              <a:endParaRPr lang="en-US" dirty="0">
                <a:solidFill>
                  <a:srgbClr val="FFFFFF"/>
                </a:solidFill>
                <a:cs typeface="Segoe UI"/>
              </a:endParaRPr>
            </a:p>
          </p:txBody>
        </p:sp>
      </p:grpSp>
      <p:grpSp>
        <p:nvGrpSpPr>
          <p:cNvPr id="163" name="Group 162"/>
          <p:cNvGrpSpPr/>
          <p:nvPr/>
        </p:nvGrpSpPr>
        <p:grpSpPr>
          <a:xfrm>
            <a:off x="553705" y="1136059"/>
            <a:ext cx="11550619" cy="4229100"/>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$7.2 TRILLION</a:t>
              </a:r>
              <a:br>
                <a:rPr lang="en-US" sz="9600" dirty="0">
                  <a:solidFill>
                    <a:srgbClr val="FFFFFF"/>
                  </a:solidFill>
                  <a:latin typeface="Segoe UI Light"/>
                </a:rPr>
              </a:br>
              <a:r>
                <a:rPr lang="en-US" sz="4000" dirty="0">
                  <a:solidFill>
                    <a:srgbClr val="FFFFFF"/>
                  </a:solidFill>
                </a:rPr>
                <a:t>worldwide market for IoT solutions</a:t>
              </a:r>
              <a:br>
                <a:rPr lang="en-US" sz="4000" dirty="0">
                  <a:solidFill>
                    <a:srgbClr val="FFFFFF"/>
                  </a:solidFill>
                </a:rPr>
              </a:br>
              <a:r>
                <a:rPr lang="en-US" sz="4000" dirty="0">
                  <a:solidFill>
                    <a:srgbClr val="FFFFFF"/>
                  </a:solidFill>
                </a:rPr>
                <a:t>by 2020</a:t>
              </a:r>
              <a:endParaRPr lang="en-US" sz="4000" dirty="0">
                <a:solidFill>
                  <a:srgbClr val="FFFFFF"/>
                </a:solidFill>
                <a:ea typeface="Segoe UI" pitchFamily="34" charset="0"/>
                <a:cs typeface="Segoe UI"/>
              </a:endParaRPr>
            </a:p>
          </p:txBody>
        </p:sp>
        <p:sp>
          <p:nvSpPr>
            <p:cNvPr id="166" name="TextBox 165"/>
            <p:cNvSpPr txBox="1"/>
            <p:nvPr/>
          </p:nvSpPr>
          <p:spPr>
            <a:xfrm>
              <a:off x="5675086" y="5379671"/>
              <a:ext cx="6414724" cy="572464"/>
            </a:xfrm>
            <a:prstGeom prst="rect">
              <a:avLst/>
            </a:prstGeom>
            <a:noFill/>
          </p:spPr>
          <p:txBody>
            <a:bodyPr wrap="square" lIns="182880" tIns="146304" rIns="182880" bIns="146304" rtlCol="0">
              <a:spAutoFit/>
            </a:bodyPr>
            <a:lstStyle/>
            <a:p>
              <a:r>
                <a:rPr lang="en-US" b="1" dirty="0">
                  <a:solidFill>
                    <a:srgbClr val="FFFFFF"/>
                  </a:solidFill>
                  <a:cs typeface="Segoe UI"/>
                </a:rPr>
                <a:t>IDC: </a:t>
              </a:r>
              <a:r>
                <a:rPr lang="en-US" sz="1400" dirty="0">
                  <a:solidFill>
                    <a:srgbClr val="FFFFFF"/>
                  </a:solidFill>
                </a:rPr>
                <a:t>Worldwide and Regional Internet of Things (IoT) 2014–2020 Forecast</a:t>
              </a:r>
              <a:endParaRPr lang="en-US" sz="1400" dirty="0">
                <a:solidFill>
                  <a:srgbClr val="FFFFFF"/>
                </a:solidFill>
                <a:cs typeface="Segoe UI"/>
              </a:endParaRPr>
            </a:p>
          </p:txBody>
        </p:sp>
      </p:grpSp>
    </p:spTree>
    <p:extLst>
      <p:ext uri="{BB962C8B-B14F-4D97-AF65-F5344CB8AC3E}">
        <p14:creationId xmlns:p14="http://schemas.microsoft.com/office/powerpoint/2010/main" val="334463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docProps/app.xml><?xml version="1.0" encoding="utf-8"?>
<Properties xmlns="http://schemas.openxmlformats.org/officeDocument/2006/extended-properties" xmlns:vt="http://schemas.openxmlformats.org/officeDocument/2006/docPropsVTypes">
  <Template>STB_Template_16-9_Sept2013_v12</Template>
  <TotalTime>0</TotalTime>
  <Words>5887</Words>
  <Application>Microsoft Office PowerPoint</Application>
  <PresentationFormat>Custom</PresentationFormat>
  <Paragraphs>702</Paragraphs>
  <Slides>48</Slides>
  <Notes>48</Notes>
  <HiddenSlides>0</HiddenSlides>
  <MMClips>0</MMClips>
  <ScaleCrop>false</ScaleCrop>
  <HeadingPairs>
    <vt:vector size="8" baseType="variant">
      <vt:variant>
        <vt:lpstr>Fonts Used</vt:lpstr>
      </vt:variant>
      <vt:variant>
        <vt:i4>13</vt:i4>
      </vt:variant>
      <vt:variant>
        <vt:lpstr>Theme</vt:lpstr>
      </vt:variant>
      <vt:variant>
        <vt:i4>12</vt:i4>
      </vt:variant>
      <vt:variant>
        <vt:lpstr>Embedded OLE Servers</vt:lpstr>
      </vt:variant>
      <vt:variant>
        <vt:i4>1</vt:i4>
      </vt:variant>
      <vt:variant>
        <vt:lpstr>Slide Titles</vt:lpstr>
      </vt:variant>
      <vt:variant>
        <vt:i4>48</vt:i4>
      </vt:variant>
    </vt:vector>
  </HeadingPairs>
  <TitlesOfParts>
    <vt:vector size="74" baseType="lpstr">
      <vt:lpstr>MS PGothic</vt:lpstr>
      <vt:lpstr>Arial</vt:lpstr>
      <vt:lpstr>Calibri Light</vt:lpstr>
      <vt:lpstr>Courier New</vt:lpstr>
      <vt:lpstr>Segoe</vt:lpstr>
      <vt:lpstr>Segoe Light</vt:lpstr>
      <vt:lpstr>Segoe Pro</vt:lpstr>
      <vt:lpstr>Segoe Pro Light</vt:lpstr>
      <vt:lpstr>Segoe UI</vt:lpstr>
      <vt:lpstr>Segoe UI Black</vt:lpstr>
      <vt:lpstr>Segoe UI Light</vt:lpstr>
      <vt:lpstr>Segoe UI Semibold</vt:lpstr>
      <vt:lpstr>Segoe UI Semilight</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think-cell Slide</vt:lpstr>
      <vt:lpstr>IoT Tech Training – Module One</vt:lpstr>
      <vt:lpstr>Welcome and overview  </vt:lpstr>
      <vt:lpstr>PowerPoint Presentation</vt:lpstr>
      <vt:lpstr>Workshop Goals</vt:lpstr>
      <vt:lpstr>Opportunities &amp; Challenges </vt:lpstr>
      <vt:lpstr>IoT is an Inflection Point</vt:lpstr>
      <vt:lpstr>IoT 2010</vt:lpstr>
      <vt:lpstr>IoT 2016</vt:lpstr>
      <vt:lpstr>PowerPoint Presentation</vt:lpstr>
      <vt:lpstr>Disruptive Forces</vt:lpstr>
      <vt:lpstr>IoT Business Maturity Model 1. Operational efficiency </vt:lpstr>
      <vt:lpstr>IoT Business Maturity Model 2. Business Intelligence </vt:lpstr>
      <vt:lpstr>IoT Business Maturity Model 3. Business Transformation </vt:lpstr>
      <vt:lpstr>IT / OT Collaboration</vt:lpstr>
      <vt:lpstr>IT / OT Collaboration Enables IoT</vt:lpstr>
      <vt:lpstr>Collaboration &amp; Cyberphysical Security</vt:lpstr>
      <vt:lpstr>IoT Devices &amp; Cloud Patterns </vt:lpstr>
      <vt:lpstr>Cloud Based IoT Solutions</vt:lpstr>
      <vt:lpstr>IoT Device &amp; Cloud Patterns</vt:lpstr>
      <vt:lpstr>IoT Device &amp; Cloud Patterns</vt:lpstr>
      <vt:lpstr>IoT Device &amp; Cloud Patterns</vt:lpstr>
      <vt:lpstr>IoT Device &amp; Cloud Patterns</vt:lpstr>
      <vt:lpstr>IoT Device &amp; Cloud Patterns</vt:lpstr>
      <vt:lpstr>IoT Device &amp; Cloud Patterns</vt:lpstr>
      <vt:lpstr>IoT Related Azure Offerings </vt:lpstr>
      <vt:lpstr>Azure IoT Reference Architecture</vt:lpstr>
      <vt:lpstr>Microsoft Azure IoT services </vt:lpstr>
      <vt:lpstr>Azure IoT Reference Architecture</vt:lpstr>
      <vt:lpstr>IoT Suite </vt:lpstr>
      <vt:lpstr>Microsoft Azure IoT Suite </vt:lpstr>
      <vt:lpstr>Microsoft Azure IoT Suite</vt:lpstr>
      <vt:lpstr>Accelerate time to value with preconfigured solutions</vt:lpstr>
      <vt:lpstr>What you get with remote monitoring preconfigured solution</vt:lpstr>
      <vt:lpstr>IoT Suite Components &amp; Structure </vt:lpstr>
      <vt:lpstr>Solution Architecture </vt:lpstr>
      <vt:lpstr>Azure Streaming Analytics </vt:lpstr>
      <vt:lpstr>ASA – Benefits</vt:lpstr>
      <vt:lpstr>ASA - Inputs</vt:lpstr>
      <vt:lpstr>ASA - Queries</vt:lpstr>
      <vt:lpstr>ASA - Outputs</vt:lpstr>
      <vt:lpstr>ASA – IoT Suite Usage</vt:lpstr>
      <vt:lpstr>ASA – Management</vt:lpstr>
      <vt:lpstr>ASA – Scalability</vt:lpstr>
      <vt:lpstr>Case Studies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2016-10-11T12:46:59Z</dcterms:created>
  <dcterms:modified xsi:type="dcterms:W3CDTF">2016-10-11T12:47:08Z</dcterms:modified>
</cp:coreProperties>
</file>